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60" r:id="rId4"/>
    <p:sldId id="258" r:id="rId5"/>
    <p:sldId id="259" r:id="rId6"/>
    <p:sldId id="262" r:id="rId7"/>
    <p:sldId id="261" r:id="rId8"/>
    <p:sldId id="263" r:id="rId9"/>
    <p:sldId id="264" r:id="rId10"/>
    <p:sldId id="265" r:id="rId11"/>
    <p:sldId id="266" r:id="rId12"/>
    <p:sldId id="267" r:id="rId13"/>
    <p:sldId id="268" r:id="rId14"/>
    <p:sldId id="281" r:id="rId15"/>
    <p:sldId id="270" r:id="rId16"/>
    <p:sldId id="269" r:id="rId17"/>
    <p:sldId id="273" r:id="rId18"/>
    <p:sldId id="274" r:id="rId19"/>
    <p:sldId id="275" r:id="rId20"/>
    <p:sldId id="276" r:id="rId21"/>
    <p:sldId id="277" r:id="rId22"/>
    <p:sldId id="271" r:id="rId23"/>
    <p:sldId id="279" r:id="rId24"/>
    <p:sldId id="278" r:id="rId25"/>
    <p:sldId id="272" r:id="rId26"/>
    <p:sldId id="280" r:id="rId27"/>
    <p:sldId id="282" r:id="rId28"/>
    <p:sldId id="283" r:id="rId29"/>
    <p:sldId id="287" r:id="rId30"/>
    <p:sldId id="289" r:id="rId31"/>
    <p:sldId id="288" r:id="rId32"/>
    <p:sldId id="284" r:id="rId33"/>
    <p:sldId id="290" r:id="rId34"/>
    <p:sldId id="291" r:id="rId35"/>
    <p:sldId id="292" r:id="rId36"/>
    <p:sldId id="293" r:id="rId37"/>
    <p:sldId id="294" r:id="rId38"/>
    <p:sldId id="295" r:id="rId39"/>
    <p:sldId id="28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1F912F-E385-4789-B061-AFF9F8335A61}">
          <p14:sldIdLst>
            <p14:sldId id="256"/>
            <p14:sldId id="257"/>
            <p14:sldId id="260"/>
            <p14:sldId id="258"/>
            <p14:sldId id="259"/>
            <p14:sldId id="262"/>
            <p14:sldId id="261"/>
            <p14:sldId id="263"/>
            <p14:sldId id="264"/>
            <p14:sldId id="265"/>
            <p14:sldId id="266"/>
            <p14:sldId id="267"/>
            <p14:sldId id="268"/>
            <p14:sldId id="281"/>
            <p14:sldId id="270"/>
            <p14:sldId id="269"/>
            <p14:sldId id="273"/>
            <p14:sldId id="274"/>
            <p14:sldId id="275"/>
          </p14:sldIdLst>
        </p14:section>
        <p14:section name="Untitled Section" id="{50378628-6872-496E-8A4A-307AD5720D41}">
          <p14:sldIdLst>
            <p14:sldId id="276"/>
            <p14:sldId id="277"/>
            <p14:sldId id="271"/>
            <p14:sldId id="279"/>
            <p14:sldId id="278"/>
            <p14:sldId id="272"/>
            <p14:sldId id="280"/>
            <p14:sldId id="282"/>
            <p14:sldId id="283"/>
            <p14:sldId id="287"/>
            <p14:sldId id="289"/>
            <p14:sldId id="288"/>
            <p14:sldId id="284"/>
            <p14:sldId id="290"/>
            <p14:sldId id="291"/>
            <p14:sldId id="292"/>
            <p14:sldId id="293"/>
            <p14:sldId id="294"/>
            <p14:sldId id="29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8A237C-D7BB-4FEB-B5BF-BA4AF0DB0B63}" type="datetimeFigureOut">
              <a:rPr lang="sr-Latn-RS" smtClean="0"/>
              <a:t>22.3.2021.</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2FC7C-B234-46D0-ACE2-140B19E73C22}" type="slidenum">
              <a:rPr lang="sr-Latn-RS" smtClean="0"/>
              <a:t>‹#›</a:t>
            </a:fld>
            <a:endParaRPr lang="sr-Latn-RS"/>
          </a:p>
        </p:txBody>
      </p:sp>
    </p:spTree>
    <p:extLst>
      <p:ext uri="{BB962C8B-B14F-4D97-AF65-F5344CB8AC3E}">
        <p14:creationId xmlns:p14="http://schemas.microsoft.com/office/powerpoint/2010/main" val="200652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F02FC7C-B234-46D0-ACE2-140B19E73C22}" type="slidenum">
              <a:rPr lang="sr-Latn-RS" smtClean="0"/>
              <a:t>7</a:t>
            </a:fld>
            <a:endParaRPr lang="sr-Latn-RS"/>
          </a:p>
        </p:txBody>
      </p:sp>
    </p:spTree>
    <p:extLst>
      <p:ext uri="{BB962C8B-B14F-4D97-AF65-F5344CB8AC3E}">
        <p14:creationId xmlns:p14="http://schemas.microsoft.com/office/powerpoint/2010/main" val="242724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3/22/2021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mailto:&#1112;elena.kukic07@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1780108"/>
          </a:xfrm>
        </p:spPr>
        <p:txBody>
          <a:bodyPr/>
          <a:lstStyle/>
          <a:p>
            <a:r>
              <a:rPr lang="sr-Cyrl-RS" i="1" dirty="0" smtClean="0"/>
              <a:t>Снежна краљица</a:t>
            </a:r>
            <a:r>
              <a:rPr lang="sr-Cyrl-RS" dirty="0" smtClean="0"/>
              <a:t/>
            </a:r>
            <a:br>
              <a:rPr lang="sr-Cyrl-RS" dirty="0" smtClean="0"/>
            </a:br>
            <a:r>
              <a:rPr lang="sr-Cyrl-RS" dirty="0" smtClean="0"/>
              <a:t>Ханс Кристијан Андерсен</a:t>
            </a:r>
            <a:endParaRPr lang="sr-Latn-RS" dirty="0"/>
          </a:p>
        </p:txBody>
      </p:sp>
      <p:sp>
        <p:nvSpPr>
          <p:cNvPr id="3" name="Subtitle 2"/>
          <p:cNvSpPr>
            <a:spLocks noGrp="1"/>
          </p:cNvSpPr>
          <p:nvPr>
            <p:ph type="subTitle" idx="1"/>
          </p:nvPr>
        </p:nvSpPr>
        <p:spPr>
          <a:xfrm>
            <a:off x="293738" y="1981200"/>
            <a:ext cx="4594123" cy="1625600"/>
          </a:xfrm>
        </p:spPr>
        <p:txBody>
          <a:bodyPr>
            <a:normAutofit/>
          </a:bodyPr>
          <a:lstStyle/>
          <a:p>
            <a:r>
              <a:rPr lang="sr-Cyrl-RS" dirty="0" smtClean="0"/>
              <a:t>Предмет: Књижевност за децу</a:t>
            </a:r>
          </a:p>
          <a:p>
            <a:r>
              <a:rPr lang="sr-Cyrl-RS" dirty="0" smtClean="0"/>
              <a:t>Вежбе: 5. час</a:t>
            </a:r>
          </a:p>
          <a:p>
            <a:r>
              <a:rPr lang="sr-Cyrl-RS" dirty="0" smtClean="0"/>
              <a:t>Јелена Кукић</a:t>
            </a:r>
            <a:endParaRPr lang="sr-Cyrl-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380370"/>
            <a:ext cx="5530645" cy="403737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323303"/>
            <a:ext cx="2209800" cy="2596515"/>
          </a:xfrm>
          <a:prstGeom prst="rect">
            <a:avLst/>
          </a:prstGeom>
        </p:spPr>
      </p:pic>
    </p:spTree>
    <p:extLst>
      <p:ext uri="{BB962C8B-B14F-4D97-AF65-F5344CB8AC3E}">
        <p14:creationId xmlns:p14="http://schemas.microsoft.com/office/powerpoint/2010/main" val="3968440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62200"/>
            <a:ext cx="8534400" cy="4191000"/>
          </a:xfrm>
        </p:spPr>
        <p:txBody>
          <a:bodyPr>
            <a:normAutofit fontScale="92500"/>
          </a:bodyPr>
          <a:lstStyle/>
          <a:p>
            <a:r>
              <a:rPr lang="sr-Cyrl-RS" dirty="0" smtClean="0"/>
              <a:t>Садржина Андерсенових бајки одговара афинитету свих генерација: деце, младих и одраслих.</a:t>
            </a:r>
          </a:p>
          <a:p>
            <a:r>
              <a:rPr lang="sr-Cyrl-RS" dirty="0" smtClean="0"/>
              <a:t>Сви их читају са осећањем да су писане баш за њих, јер се у њиховој садржини осликава менталитет људског бића у свим фазама његовог живота. </a:t>
            </a:r>
            <a:endParaRPr lang="sr-Cyrl-RS" dirty="0"/>
          </a:p>
          <a:p>
            <a:r>
              <a:rPr lang="sr-Cyrl-RS" dirty="0" smtClean="0"/>
              <a:t>Срећу и душевни мир, по пишчевом уверењу, човек може досегнути само уколико је у себи сачувао природну и здраву нарав детета.</a:t>
            </a:r>
          </a:p>
          <a:p>
            <a:r>
              <a:rPr lang="sr-Cyrl-RS" dirty="0" smtClean="0"/>
              <a:t>У свакој бајци саопштене су дубоке истине о људским манама и врлинама, стога поруке које можемо пронаћи у стваралаштву Ханса Кристијана Андерсена јесу блиске народним бајкама.</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04800"/>
            <a:ext cx="3657600" cy="1828800"/>
          </a:xfrm>
          <a:prstGeom prst="rect">
            <a:avLst/>
          </a:prstGeom>
          <a:ln>
            <a:noFill/>
          </a:ln>
          <a:effectLst>
            <a:softEdge rad="112500"/>
          </a:effectLst>
        </p:spPr>
      </p:pic>
    </p:spTree>
    <p:extLst>
      <p:ext uri="{BB962C8B-B14F-4D97-AF65-F5344CB8AC3E}">
        <p14:creationId xmlns:p14="http://schemas.microsoft.com/office/powerpoint/2010/main" val="41712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52400" y="304800"/>
            <a:ext cx="4572000" cy="3962400"/>
          </a:xfrm>
          <a:prstGeom prst="vertic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r>
              <a:rPr lang="sr-Cyrl-RS" sz="2000" b="1" dirty="0" smtClean="0"/>
              <a:t>Свој највиши домет уметничка бајка је достигла у делима Андерсена, коме по мишљењу многих критичара припадају највеће заслуге за развој овог књижевног жанра.</a:t>
            </a:r>
            <a:endParaRPr lang="sr-Latn-RS" sz="2000" b="1" dirty="0" smtClean="0"/>
          </a:p>
          <a:p>
            <a:pPr marL="285750" indent="-285750" algn="ctr">
              <a:buFont typeface="Arial" charset="0"/>
              <a:buChar char="•"/>
            </a:pPr>
            <a:endParaRPr lang="sr-Cyrl-RS" sz="2000" b="1" dirty="0" smtClean="0"/>
          </a:p>
        </p:txBody>
      </p:sp>
      <p:sp>
        <p:nvSpPr>
          <p:cNvPr id="5" name="Flowchart: Data 4"/>
          <p:cNvSpPr/>
          <p:nvPr/>
        </p:nvSpPr>
        <p:spPr>
          <a:xfrm>
            <a:off x="4267200" y="656303"/>
            <a:ext cx="4419600" cy="42672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Инспирацију и мотиве Андерсен је, попут својих претходника, налазио  </a:t>
            </a:r>
            <a:r>
              <a:rPr lang="sr-Cyrl-RS" u="sng" dirty="0" smtClean="0">
                <a:solidFill>
                  <a:schemeClr val="tx1"/>
                </a:solidFill>
              </a:rPr>
              <a:t>у фолклорној бајци и другим моделима из усмене традиције, </a:t>
            </a:r>
            <a:r>
              <a:rPr lang="sr-Cyrl-RS" dirty="0" smtClean="0">
                <a:solidFill>
                  <a:schemeClr val="tx1"/>
                </a:solidFill>
              </a:rPr>
              <a:t>у природи и природним појавама, у биљном и животињском свету, у разговорима са другим писцима, као и у сопственом животу.</a:t>
            </a:r>
            <a:endParaRPr lang="sr-Latn-RS" dirty="0">
              <a:solidFill>
                <a:schemeClr val="tx1"/>
              </a:solidFill>
            </a:endParaRPr>
          </a:p>
        </p:txBody>
      </p:sp>
      <p:sp>
        <p:nvSpPr>
          <p:cNvPr id="6" name="Rounded Rectangle 5"/>
          <p:cNvSpPr/>
          <p:nvPr/>
        </p:nvSpPr>
        <p:spPr>
          <a:xfrm>
            <a:off x="366252" y="5105400"/>
            <a:ext cx="8458200" cy="1371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sr-Cyrl-RS" dirty="0" smtClean="0">
                <a:solidFill>
                  <a:schemeClr val="tx1"/>
                </a:solidFill>
              </a:rPr>
              <a:t>Стваралачка снага, упорност, дар за уметничко обликовање  обичних детаља</a:t>
            </a:r>
          </a:p>
          <a:p>
            <a:pPr marL="285750" indent="-285750" algn="ctr">
              <a:buFont typeface="Arial" pitchFamily="34" charset="0"/>
              <a:buChar char="•"/>
            </a:pPr>
            <a:r>
              <a:rPr lang="sr-Cyrl-RS" dirty="0" smtClean="0">
                <a:solidFill>
                  <a:schemeClr val="tx1"/>
                </a:solidFill>
              </a:rPr>
              <a:t>У његовим причама нема места за вештице, аждаје и друга наднаравна чуда; уместо њих доминирају ствари, бића и биљке које нико не примећује.</a:t>
            </a:r>
            <a:endParaRPr lang="sr-Latn-RS" dirty="0">
              <a:solidFill>
                <a:schemeClr val="tx1"/>
              </a:solidFill>
            </a:endParaRPr>
          </a:p>
        </p:txBody>
      </p:sp>
    </p:spTree>
    <p:extLst>
      <p:ext uri="{BB962C8B-B14F-4D97-AF65-F5344CB8AC3E}">
        <p14:creationId xmlns:p14="http://schemas.microsoft.com/office/powerpoint/2010/main" val="492317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876800" cy="6555641"/>
          </a:xfrm>
          <a:prstGeom prst="rect">
            <a:avLst/>
          </a:prstGeom>
        </p:spPr>
        <p:txBody>
          <a:bodyPr wrap="square">
            <a:spAutoFit/>
          </a:bodyPr>
          <a:lstStyle/>
          <a:p>
            <a:pPr algn="just"/>
            <a:r>
              <a:rPr lang="sr-Latn-RS" sz="2800" dirty="0"/>
              <a:t>„</a:t>
            </a:r>
            <a:r>
              <a:rPr lang="sr-Cyrl-RS" sz="2800" dirty="0"/>
              <a:t>У Андерсену је био готов тај облик, облик бајке, мале орахове љуске у коју могу да се сложе роман, трагедија, комедија. Андерсенову бајку читају деца и мисле да је то само за децу. Читају је и одрасли и мисле, строго узевши, ово је за одрасле. Читају је и филозофи и врте главом: ово је причица, па у причи песма, па у песми зрно динамита, а усред динамита љубав, љубав која све побеђује.” (И. Секулић)</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303" y="914400"/>
            <a:ext cx="3961996" cy="5029200"/>
          </a:xfrm>
          <a:prstGeom prst="rect">
            <a:avLst/>
          </a:prstGeom>
          <a:ln>
            <a:noFill/>
          </a:ln>
          <a:effectLst>
            <a:softEdge rad="112500"/>
          </a:effectLst>
        </p:spPr>
      </p:pic>
    </p:spTree>
    <p:extLst>
      <p:ext uri="{BB962C8B-B14F-4D97-AF65-F5344CB8AC3E}">
        <p14:creationId xmlns:p14="http://schemas.microsoft.com/office/powerpoint/2010/main" val="913333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0"/>
            <a:ext cx="8381999" cy="5181600"/>
          </a:xfrm>
        </p:spPr>
        <p:txBody>
          <a:bodyPr/>
          <a:lstStyle/>
          <a:p>
            <a:r>
              <a:rPr lang="sr-Cyrl-RS" dirty="0" smtClean="0"/>
              <a:t>Писао је занимљиве реалистичне моделе са дидактичком поентом, али и фантастичне форме које носе звук и боју фолклорне традиције.</a:t>
            </a:r>
          </a:p>
          <a:p>
            <a:r>
              <a:rPr lang="sr-Cyrl-RS" dirty="0" smtClean="0"/>
              <a:t>Непрестано говори о људима, њиховим пороцима и врлинама.</a:t>
            </a:r>
          </a:p>
          <a:p>
            <a:r>
              <a:rPr lang="sr-Cyrl-RS" dirty="0" smtClean="0"/>
              <a:t>Његове бајке се често преплићу са причом и параболом.</a:t>
            </a:r>
          </a:p>
          <a:p>
            <a:r>
              <a:rPr lang="sr-Cyrl-RS" dirty="0" smtClean="0"/>
              <a:t>Посебан квалитет: ХУМОР И ИРОНИЈА (осуда и поруга људској злоби и тврдичлуку и другим пороцима; критика људске глупости и извештачености).</a:t>
            </a:r>
          </a:p>
          <a:p>
            <a:r>
              <a:rPr lang="sr-Cyrl-RS" u="sng" dirty="0" smtClean="0"/>
              <a:t>ТЕЖИШНИ МОТИВ:</a:t>
            </a:r>
            <a:r>
              <a:rPr lang="sr-Cyrl-RS" dirty="0" smtClean="0"/>
              <a:t> Питање ДОБРА И ЗЛА</a:t>
            </a:r>
          </a:p>
          <a:p>
            <a:r>
              <a:rPr lang="sr-Cyrl-RS" dirty="0" smtClean="0"/>
              <a:t>Привржен доброти и правди!</a:t>
            </a:r>
          </a:p>
        </p:txBody>
      </p:sp>
      <p:sp>
        <p:nvSpPr>
          <p:cNvPr id="4" name="Cloud 3"/>
          <p:cNvSpPr/>
          <p:nvPr/>
        </p:nvSpPr>
        <p:spPr>
          <a:xfrm>
            <a:off x="3200400" y="34413"/>
            <a:ext cx="3200400" cy="1828800"/>
          </a:xfrm>
          <a:prstGeom prst="clou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dirty="0" smtClean="0"/>
              <a:t>ПОЕТИКА</a:t>
            </a:r>
            <a:endParaRPr lang="sr-Latn-RS" sz="3200" dirty="0"/>
          </a:p>
        </p:txBody>
      </p:sp>
    </p:spTree>
    <p:extLst>
      <p:ext uri="{BB962C8B-B14F-4D97-AF65-F5344CB8AC3E}">
        <p14:creationId xmlns:p14="http://schemas.microsoft.com/office/powerpoint/2010/main" val="4281222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8" y="2590800"/>
            <a:ext cx="8686799" cy="4800600"/>
          </a:xfrm>
        </p:spPr>
        <p:txBody>
          <a:bodyPr>
            <a:normAutofit/>
          </a:bodyPr>
          <a:lstStyle/>
          <a:p>
            <a:pPr algn="just">
              <a:buFont typeface="Wingdings" pitchFamily="2" charset="2"/>
              <a:buChar char="v"/>
            </a:pPr>
            <a:r>
              <a:rPr lang="sr-Cyrl-RS" dirty="0"/>
              <a:t>У Андерсеновим бајкама и причама често је персонификован свет природних појава, биљака, животиња, предмета и ствари, којима је дато симболичко или алегоријско значење (</a:t>
            </a:r>
            <a:r>
              <a:rPr lang="sr-Cyrl-RS" i="1" dirty="0"/>
              <a:t>Славуј</a:t>
            </a:r>
            <a:r>
              <a:rPr lang="sr-Cyrl-RS" dirty="0"/>
              <a:t>, </a:t>
            </a:r>
            <a:r>
              <a:rPr lang="sr-Cyrl-RS" i="1" dirty="0"/>
              <a:t>Ружно паче</a:t>
            </a:r>
            <a:r>
              <a:rPr lang="sr-Cyrl-RS" dirty="0"/>
              <a:t>, </a:t>
            </a:r>
            <a:r>
              <a:rPr lang="sr-Cyrl-RS" i="1" dirty="0"/>
              <a:t>Палчица</a:t>
            </a:r>
            <a:r>
              <a:rPr lang="sr-Cyrl-RS" dirty="0"/>
              <a:t>).</a:t>
            </a:r>
          </a:p>
          <a:p>
            <a:pPr algn="just">
              <a:buFont typeface="Wingdings" pitchFamily="2" charset="2"/>
              <a:buChar char="v"/>
            </a:pPr>
            <a:r>
              <a:rPr lang="sr-Cyrl-RS" dirty="0"/>
              <a:t>Поетизација/лиризација прозе</a:t>
            </a:r>
          </a:p>
          <a:p>
            <a:pPr algn="just">
              <a:buFont typeface="Wingdings" pitchFamily="2" charset="2"/>
              <a:buChar char="v"/>
            </a:pPr>
            <a:r>
              <a:rPr lang="sr-Cyrl-RS" dirty="0"/>
              <a:t>Развијени описи (наглашена дескрипција), велике естетске вредности</a:t>
            </a:r>
          </a:p>
          <a:p>
            <a:pPr algn="just">
              <a:buFont typeface="Wingdings" pitchFamily="2" charset="2"/>
              <a:buChar char="v"/>
            </a:pPr>
            <a:r>
              <a:rPr lang="sr-Cyrl-RS" dirty="0" smtClean="0"/>
              <a:t>Значајно </a:t>
            </a:r>
            <a:r>
              <a:rPr lang="sr-Cyrl-RS" dirty="0"/>
              <a:t>присуство хришћанских/религиозних мотива</a:t>
            </a:r>
            <a:endParaRPr lang="sr-Latn-RS" dirty="0"/>
          </a:p>
          <a:p>
            <a:endParaRPr lang="sr-Latn-RS" dirty="0"/>
          </a:p>
        </p:txBody>
      </p:sp>
      <p:sp>
        <p:nvSpPr>
          <p:cNvPr id="4" name="Cloud 3"/>
          <p:cNvSpPr/>
          <p:nvPr/>
        </p:nvSpPr>
        <p:spPr>
          <a:xfrm>
            <a:off x="2743200" y="457200"/>
            <a:ext cx="3200400" cy="1828800"/>
          </a:xfrm>
          <a:prstGeom prst="clou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dirty="0" smtClean="0"/>
              <a:t>ПОЕТИКА</a:t>
            </a:r>
            <a:endParaRPr lang="sr-Latn-RS" sz="3200" dirty="0"/>
          </a:p>
        </p:txBody>
      </p:sp>
    </p:spTree>
    <p:extLst>
      <p:ext uri="{BB962C8B-B14F-4D97-AF65-F5344CB8AC3E}">
        <p14:creationId xmlns:p14="http://schemas.microsoft.com/office/powerpoint/2010/main" val="2034325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defined Process 3"/>
          <p:cNvSpPr/>
          <p:nvPr/>
        </p:nvSpPr>
        <p:spPr>
          <a:xfrm>
            <a:off x="270387" y="1676400"/>
            <a:ext cx="8534400" cy="4724400"/>
          </a:xfrm>
          <a:prstGeom prst="flowChartPredefinedProcess">
            <a:avLst/>
          </a:prstGeom>
          <a:solidFill>
            <a:srgbClr val="EB8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sr-Cyrl-RS" sz="2000" dirty="0" smtClean="0">
                <a:solidFill>
                  <a:schemeClr val="tx1"/>
                </a:solidFill>
              </a:rPr>
              <a:t>Свет Андерсенових бајки је само на први поглед фантастичан и иреалан. </a:t>
            </a:r>
            <a:endParaRPr lang="sr-Cyrl-RS" sz="2000" dirty="0">
              <a:solidFill>
                <a:schemeClr val="tx1"/>
              </a:solidFill>
            </a:endParaRPr>
          </a:p>
          <a:p>
            <a:pPr marL="285750" indent="-285750" algn="just">
              <a:buFont typeface="Arial" pitchFamily="34" charset="0"/>
              <a:buChar char="•"/>
            </a:pPr>
            <a:r>
              <a:rPr lang="sr-Cyrl-RS" sz="2000" dirty="0" smtClean="0">
                <a:solidFill>
                  <a:schemeClr val="tx1"/>
                </a:solidFill>
              </a:rPr>
              <a:t>Свет принцеза, вила, вештица и обичних људи, свет биља и животиња и ствари само је огледало свакодневног живота у коме се препознаје оно што је лепо, ружно добро или зло.</a:t>
            </a:r>
          </a:p>
          <a:p>
            <a:pPr marL="285750" indent="-285750" algn="just">
              <a:buFont typeface="Arial" pitchFamily="34" charset="0"/>
              <a:buChar char="•"/>
            </a:pPr>
            <a:r>
              <a:rPr lang="sr-Cyrl-RS" sz="2000" dirty="0" smtClean="0">
                <a:solidFill>
                  <a:schemeClr val="tx1"/>
                </a:solidFill>
              </a:rPr>
              <a:t>Тај свет има своје ограде и границе које човеку постављају други, у лику реалних и иреалних сила, које он мора савладати и срушити, да би се осећао слободним и остварити своје животне снове.</a:t>
            </a:r>
            <a:endParaRPr lang="sr-Latn-RS" sz="2000" dirty="0">
              <a:solidFill>
                <a:schemeClr val="tx1"/>
              </a:solidFill>
            </a:endParaRPr>
          </a:p>
        </p:txBody>
      </p:sp>
      <p:sp>
        <p:nvSpPr>
          <p:cNvPr id="5" name="Cloud 4"/>
          <p:cNvSpPr/>
          <p:nvPr/>
        </p:nvSpPr>
        <p:spPr>
          <a:xfrm>
            <a:off x="2937387" y="457200"/>
            <a:ext cx="3200400" cy="1828800"/>
          </a:xfrm>
          <a:prstGeom prst="clou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dirty="0" smtClean="0"/>
              <a:t>ПОЕТИКА</a:t>
            </a:r>
            <a:endParaRPr lang="sr-Latn-RS" sz="3200" dirty="0"/>
          </a:p>
        </p:txBody>
      </p:sp>
    </p:spTree>
    <p:extLst>
      <p:ext uri="{BB962C8B-B14F-4D97-AF65-F5344CB8AC3E}">
        <p14:creationId xmlns:p14="http://schemas.microsoft.com/office/powerpoint/2010/main" val="150060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8610600" cy="6248400"/>
          </a:xfrm>
        </p:spPr>
        <p:txBody>
          <a:bodyPr/>
          <a:lstStyle/>
          <a:p>
            <a:pPr algn="just"/>
            <a:r>
              <a:rPr lang="sr-Cyrl-RS" dirty="0"/>
              <a:t>Андерсену припадају велике заслуге за развој </a:t>
            </a:r>
            <a:r>
              <a:rPr lang="sr-Cyrl-RS" dirty="0" smtClean="0"/>
              <a:t>жанра </a:t>
            </a:r>
            <a:r>
              <a:rPr lang="sr-Cyrl-RS" b="1" dirty="0" smtClean="0"/>
              <a:t>уметничке бајке</a:t>
            </a:r>
            <a:r>
              <a:rPr lang="sr-Cyrl-RS" dirty="0" smtClean="0"/>
              <a:t>.</a:t>
            </a:r>
            <a:endParaRPr lang="sr-Cyrl-RS" dirty="0"/>
          </a:p>
          <a:p>
            <a:pPr algn="just"/>
            <a:r>
              <a:rPr lang="sr-Cyrl-RS" dirty="0"/>
              <a:t>Извео је бајку из фолклорних оквира</a:t>
            </a:r>
            <a:r>
              <a:rPr lang="sr-Latn-RS" dirty="0"/>
              <a:t>;</a:t>
            </a:r>
            <a:r>
              <a:rPr lang="sr-Cyrl-RS" dirty="0"/>
              <a:t> </a:t>
            </a:r>
            <a:r>
              <a:rPr lang="sr-Cyrl-RS" b="1" dirty="0"/>
              <a:t>претварање бајке у модерну причу.</a:t>
            </a:r>
          </a:p>
          <a:p>
            <a:pPr algn="just"/>
            <a:r>
              <a:rPr lang="sr-Cyrl-RS" dirty="0"/>
              <a:t>Толико је проширио границе овог жанра да се неки теоретичари питају да ли су његове чувене бајке заиста бајке, иако их</a:t>
            </a:r>
            <a:r>
              <a:rPr lang="sr-Latn-RS" dirty="0"/>
              <a:t> je</a:t>
            </a:r>
            <a:r>
              <a:rPr lang="sr-Cyrl-RS" dirty="0"/>
              <a:t> сам аутор тако назива</a:t>
            </a:r>
            <a:r>
              <a:rPr lang="sr-Latn-RS" dirty="0"/>
              <a:t>o</a:t>
            </a:r>
            <a:r>
              <a:rPr lang="sr-Cyrl-RS" dirty="0"/>
              <a:t>.</a:t>
            </a:r>
          </a:p>
          <a:p>
            <a:pPr algn="just"/>
            <a:r>
              <a:rPr lang="sr-Latn-RS" dirty="0"/>
              <a:t> </a:t>
            </a:r>
            <a:r>
              <a:rPr lang="sr-Cyrl-RS" dirty="0"/>
              <a:t>Утицај усмене бајке (</a:t>
            </a:r>
            <a:r>
              <a:rPr lang="sr-Cyrl-RS" i="1" dirty="0"/>
              <a:t>Кресиво</a:t>
            </a:r>
            <a:r>
              <a:rPr lang="sr-Cyrl-RS" dirty="0"/>
              <a:t>, </a:t>
            </a:r>
            <a:r>
              <a:rPr lang="sr-Cyrl-RS" i="1" dirty="0"/>
              <a:t>Мала сирена</a:t>
            </a:r>
            <a:r>
              <a:rPr lang="sr-Latn-RS" dirty="0"/>
              <a:t>, </a:t>
            </a:r>
            <a:r>
              <a:rPr lang="sr-Cyrl-RS" i="1" dirty="0"/>
              <a:t>Дивљи лабудови</a:t>
            </a:r>
            <a:r>
              <a:rPr lang="sr-Cyrl-RS" dirty="0"/>
              <a:t>,</a:t>
            </a:r>
            <a:r>
              <a:rPr lang="sr-Cyrl-RS" i="1" dirty="0"/>
              <a:t> Палчица</a:t>
            </a:r>
            <a:r>
              <a:rPr lang="sr-Cyrl-RS" dirty="0"/>
              <a:t>), европског романтизма</a:t>
            </a:r>
            <a:r>
              <a:rPr lang="sr-Latn-RS" dirty="0"/>
              <a:t> </a:t>
            </a:r>
            <a:r>
              <a:rPr lang="sr-Cyrl-RS" dirty="0"/>
              <a:t>и Хофманове фантастичне приче</a:t>
            </a:r>
            <a:r>
              <a:rPr lang="sr-Cyrl-RS" dirty="0" smtClean="0"/>
              <a:t>.</a:t>
            </a:r>
          </a:p>
          <a:p>
            <a:pPr algn="just"/>
            <a:endParaRPr lang="sr-Cyrl-RS" dirty="0"/>
          </a:p>
          <a:p>
            <a:pPr algn="just"/>
            <a:r>
              <a:rPr lang="sr-Cyrl-RS" dirty="0" smtClean="0"/>
              <a:t>Примери </a:t>
            </a:r>
            <a:r>
              <a:rPr lang="sr-Cyrl-RS" b="1" dirty="0"/>
              <a:t>антибајке</a:t>
            </a:r>
            <a:r>
              <a:rPr lang="sr-Cyrl-RS" dirty="0"/>
              <a:t> (</a:t>
            </a:r>
            <a:r>
              <a:rPr lang="sr-Cyrl-RS" i="1" dirty="0"/>
              <a:t>Мала сирена</a:t>
            </a:r>
            <a:r>
              <a:rPr lang="sr-Cyrl-RS" dirty="0"/>
              <a:t>, </a:t>
            </a:r>
            <a:r>
              <a:rPr lang="sr-Cyrl-RS" i="1" dirty="0"/>
              <a:t>Девојчица са шибицама</a:t>
            </a:r>
            <a:r>
              <a:rPr lang="sr-Cyrl-RS" dirty="0"/>
              <a:t>, </a:t>
            </a:r>
            <a:r>
              <a:rPr lang="sr-Cyrl-RS" i="1" dirty="0"/>
              <a:t>Оловни војник</a:t>
            </a:r>
            <a:r>
              <a:rPr lang="sr-Cyrl-RS" dirty="0"/>
              <a:t>); трансформише класични модел бајке који подразумева срећан </a:t>
            </a:r>
            <a:r>
              <a:rPr lang="sr-Cyrl-RS" dirty="0" smtClean="0"/>
              <a:t>крај. </a:t>
            </a:r>
          </a:p>
          <a:p>
            <a:pPr algn="just"/>
            <a:endParaRPr lang="sr-Cyrl-RS" dirty="0"/>
          </a:p>
          <a:p>
            <a:pPr algn="just"/>
            <a:endParaRPr lang="en-US" sz="2000" dirty="0"/>
          </a:p>
          <a:p>
            <a:endParaRPr lang="sr-Latn-RS" dirty="0"/>
          </a:p>
        </p:txBody>
      </p:sp>
    </p:spTree>
    <p:extLst>
      <p:ext uri="{BB962C8B-B14F-4D97-AF65-F5344CB8AC3E}">
        <p14:creationId xmlns:p14="http://schemas.microsoft.com/office/powerpoint/2010/main" val="4014660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610599" cy="5867400"/>
          </a:xfrm>
        </p:spPr>
        <p:txBody>
          <a:bodyPr>
            <a:normAutofit/>
          </a:bodyPr>
          <a:lstStyle/>
          <a:p>
            <a:pPr marL="0" indent="0" algn="just">
              <a:buNone/>
            </a:pPr>
            <a:r>
              <a:rPr lang="sr-Cyrl-RS" dirty="0"/>
              <a:t>Далеко на отвореном мору вода је плава као латице најлепших различака и прозирна као најчистије стакло, али је зато тако дубока да никакво сидро не може да јој досегне дно (...). А на дну мора живе морске виле или сирене.</a:t>
            </a:r>
          </a:p>
          <a:p>
            <a:pPr marL="0" indent="0" algn="just">
              <a:buNone/>
            </a:pPr>
            <a:r>
              <a:rPr lang="sr-Cyrl-RS" dirty="0"/>
              <a:t>Само не мислите да је тамо дно голо, пешчано, не – тамо расте најнеобичније дрвеће и растиње са стабљикама и лишћем тако гипким да се при најмањем померању воде повијају попут живих створења. Између грања промичу рибе велике и мале, као што код нас птице пролећу ваздухом.</a:t>
            </a:r>
          </a:p>
          <a:p>
            <a:pPr marL="0" indent="0" algn="just">
              <a:buNone/>
            </a:pPr>
            <a:r>
              <a:rPr lang="sr-Cyrl-RS" dirty="0"/>
              <a:t>На најдубљем месту стоји корални двор краља мора, с високим шиљатим прозорима од најчистијег ћилибара, а кров му је од самих шкољки, које се отварају и затварају онако како се таласа вода. Изгледа то предивно, јер се у свакој шкољци налазе зрачни </a:t>
            </a:r>
            <a:r>
              <a:rPr lang="sr-Cyrl-RS" dirty="0" smtClean="0"/>
              <a:t>бисери</a:t>
            </a:r>
            <a:r>
              <a:rPr lang="sr-Cyrl-RS" dirty="0"/>
              <a:t>, од којих би један једини био највећи украс у круни сваке краљице.</a:t>
            </a:r>
            <a:endParaRPr lang="en-US" dirty="0"/>
          </a:p>
          <a:p>
            <a:endParaRPr lang="sr-Latn-RS" dirty="0"/>
          </a:p>
        </p:txBody>
      </p:sp>
      <p:sp>
        <p:nvSpPr>
          <p:cNvPr id="4" name="Flowchart: Terminator 3"/>
          <p:cNvSpPr/>
          <p:nvPr/>
        </p:nvSpPr>
        <p:spPr>
          <a:xfrm>
            <a:off x="1295400" y="152400"/>
            <a:ext cx="6019800" cy="6477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Мала сирена (исечци из текста)</a:t>
            </a:r>
            <a:endParaRPr lang="sr-Latn-RS" dirty="0"/>
          </a:p>
        </p:txBody>
      </p:sp>
    </p:spTree>
    <p:extLst>
      <p:ext uri="{BB962C8B-B14F-4D97-AF65-F5344CB8AC3E}">
        <p14:creationId xmlns:p14="http://schemas.microsoft.com/office/powerpoint/2010/main" val="3432752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sr-Latn-RS"/>
          </a:p>
        </p:txBody>
      </p:sp>
      <p:sp>
        <p:nvSpPr>
          <p:cNvPr id="3" name="Title 2"/>
          <p:cNvSpPr>
            <a:spLocks noGrp="1"/>
          </p:cNvSpPr>
          <p:nvPr>
            <p:ph type="title"/>
          </p:nvPr>
        </p:nvSpPr>
        <p:spPr/>
        <p:txBody>
          <a:bodyPr/>
          <a:lstStyle/>
          <a:p>
            <a:endParaRPr lang="sr-Latn-R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6" y="6927"/>
            <a:ext cx="4800600" cy="6851073"/>
          </a:xfrm>
          <a:prstGeom prst="rect">
            <a:avLst/>
          </a:prstGeom>
          <a:ln w="76200">
            <a:solidFill>
              <a:schemeClr val="accent1">
                <a:lumMod val="60000"/>
                <a:lumOff val="40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1" y="0"/>
            <a:ext cx="4343400" cy="6858000"/>
          </a:xfrm>
          <a:prstGeom prst="rect">
            <a:avLst/>
          </a:prstGeom>
          <a:ln w="76200">
            <a:solidFill>
              <a:schemeClr val="accent1">
                <a:lumMod val="60000"/>
                <a:lumOff val="40000"/>
              </a:schemeClr>
            </a:solidFill>
          </a:ln>
        </p:spPr>
      </p:pic>
    </p:spTree>
    <p:extLst>
      <p:ext uri="{BB962C8B-B14F-4D97-AF65-F5344CB8AC3E}">
        <p14:creationId xmlns:p14="http://schemas.microsoft.com/office/powerpoint/2010/main" val="2182019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5105400" cy="6324600"/>
          </a:xfrm>
        </p:spPr>
        <p:txBody>
          <a:bodyPr>
            <a:normAutofit lnSpcReduction="10000"/>
          </a:bodyPr>
          <a:lstStyle/>
          <a:p>
            <a:r>
              <a:rPr lang="sr-Cyrl-RS" dirty="0" smtClean="0"/>
              <a:t>Не бијаше за Малу сирену веће радости доли штогод чути о онима горе, о људима. Старој баки ваљало непрестанце приповедати све што је знала о бродовима и градовима, о људима и животињама. Надасве се младој принцези учинило необичним што горе на земљи цвијеће мирише – јер на морскоме дну није мирисало (...)</a:t>
            </a:r>
          </a:p>
          <a:p>
            <a:r>
              <a:rPr lang="sr-Cyrl-RS" dirty="0" smtClean="0"/>
              <a:t>- Чим која од вас наврши петнаесту годину – казала им је бака – пустићу је да изрони мору на површину,да за месечине седне  на стене и гледа велике бродове како онуда једре, оданде ће видети шуме и градове.</a:t>
            </a:r>
            <a:endParaRPr lang="sr-Latn-RS" dirty="0"/>
          </a:p>
        </p:txBody>
      </p:sp>
      <p:sp>
        <p:nvSpPr>
          <p:cNvPr id="4" name="Flowchart: Terminator 3"/>
          <p:cNvSpPr/>
          <p:nvPr/>
        </p:nvSpPr>
        <p:spPr>
          <a:xfrm>
            <a:off x="4724400" y="152400"/>
            <a:ext cx="4419600" cy="6477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Мала сирена (исечци из текста)</a:t>
            </a:r>
            <a:endParaRPr lang="sr-Latn-R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435" y="1167581"/>
            <a:ext cx="4092565" cy="4724400"/>
          </a:xfrm>
          <a:prstGeom prst="rect">
            <a:avLst/>
          </a:prstGeom>
        </p:spPr>
      </p:pic>
    </p:spTree>
    <p:extLst>
      <p:ext uri="{BB962C8B-B14F-4D97-AF65-F5344CB8AC3E}">
        <p14:creationId xmlns:p14="http://schemas.microsoft.com/office/powerpoint/2010/main" val="2221010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743200"/>
            <a:ext cx="5983532" cy="3131568"/>
          </a:xfrm>
          <a:prstGeom prst="rect">
            <a:avLst/>
          </a:prstGeom>
          <a:ln>
            <a:noFill/>
          </a:ln>
          <a:effectLst>
            <a:softEdge rad="112500"/>
          </a:effectLst>
        </p:spPr>
      </p:pic>
      <p:sp>
        <p:nvSpPr>
          <p:cNvPr id="3" name="Title 2"/>
          <p:cNvSpPr>
            <a:spLocks noGrp="1"/>
          </p:cNvSpPr>
          <p:nvPr>
            <p:ph type="title"/>
          </p:nvPr>
        </p:nvSpPr>
        <p:spPr/>
        <p:txBody>
          <a:bodyPr>
            <a:normAutofit fontScale="90000"/>
          </a:bodyPr>
          <a:lstStyle/>
          <a:p>
            <a:r>
              <a:rPr lang="sr-Cyrl-RS" dirty="0" smtClean="0"/>
              <a:t>Ханс Кристијан Андерсен</a:t>
            </a:r>
            <a:br>
              <a:rPr lang="sr-Cyrl-RS" dirty="0" smtClean="0"/>
            </a:br>
            <a:r>
              <a:rPr lang="sr-Cyrl-RS" dirty="0" smtClean="0"/>
              <a:t>(1805 </a:t>
            </a:r>
            <a:r>
              <a:rPr lang="sr-Cyrl-RS" dirty="0"/>
              <a:t>–</a:t>
            </a:r>
            <a:r>
              <a:rPr lang="en-US" dirty="0" smtClean="0"/>
              <a:t> 1875</a:t>
            </a:r>
            <a:r>
              <a:rPr lang="sr-Cyrl-RS" dirty="0" smtClean="0"/>
              <a:t>)</a:t>
            </a:r>
            <a:endParaRPr lang="sr-Latn-R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0"/>
            <a:ext cx="3156851" cy="4252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3154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371600"/>
            <a:ext cx="5333999" cy="4602163"/>
          </a:xfrm>
        </p:spPr>
        <p:txBody>
          <a:bodyPr>
            <a:normAutofit/>
          </a:bodyPr>
          <a:lstStyle/>
          <a:p>
            <a:pPr algn="just"/>
            <a:r>
              <a:rPr lang="sr-Cyrl-RS" dirty="0" smtClean="0"/>
              <a:t>- Знам већ по шта долазиш – дочека је морска вештица. – Глупо је од тебе, али нека ти буде кад си тако наумила; знај лепа принцезо да ћеш се у несрећу стровалити (...)</a:t>
            </a:r>
          </a:p>
          <a:p>
            <a:pPr algn="just"/>
            <a:r>
              <a:rPr lang="sr-Cyrl-RS" dirty="0" smtClean="0"/>
              <a:t>Приправићу ти напитак, па ћеш тако, пре него што сунце изађе, испливати на копно; онде ћеш сести и попити напитак; чим то учиниш, нестаће твог репа...</a:t>
            </a:r>
            <a:endParaRPr lang="sr-Latn-RS" dirty="0"/>
          </a:p>
        </p:txBody>
      </p:sp>
      <p:sp>
        <p:nvSpPr>
          <p:cNvPr id="4" name="Flowchart: Terminator 3"/>
          <p:cNvSpPr/>
          <p:nvPr/>
        </p:nvSpPr>
        <p:spPr>
          <a:xfrm>
            <a:off x="5105400" y="266700"/>
            <a:ext cx="4419600" cy="6477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Мала сирена (исечци из текста)</a:t>
            </a:r>
            <a:endParaRPr lang="sr-Latn-R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252" y="1066800"/>
            <a:ext cx="3553221" cy="5278694"/>
          </a:xfrm>
          <a:prstGeom prst="rect">
            <a:avLst/>
          </a:prstGeom>
        </p:spPr>
      </p:pic>
    </p:spTree>
    <p:extLst>
      <p:ext uri="{BB962C8B-B14F-4D97-AF65-F5344CB8AC3E}">
        <p14:creationId xmlns:p14="http://schemas.microsoft.com/office/powerpoint/2010/main" val="2162758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sr-Latn-RS"/>
          </a:p>
        </p:txBody>
      </p:sp>
      <p:sp>
        <p:nvSpPr>
          <p:cNvPr id="3" name="Title 2"/>
          <p:cNvSpPr>
            <a:spLocks noGrp="1"/>
          </p:cNvSpPr>
          <p:nvPr>
            <p:ph type="title"/>
          </p:nvPr>
        </p:nvSpPr>
        <p:spPr/>
        <p:txBody>
          <a:bodyPr/>
          <a:lstStyle/>
          <a:p>
            <a:endParaRPr lang="sr-Latn-R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42003"/>
            <a:ext cx="4627418" cy="6858000"/>
          </a:xfrm>
          <a:prstGeom prst="rect">
            <a:avLst/>
          </a:prstGeom>
          <a:ln w="57150">
            <a:solidFill>
              <a:schemeClr val="accent3">
                <a:lumMod val="60000"/>
                <a:lumOff val="40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1" y="42003"/>
            <a:ext cx="4495800" cy="6858000"/>
          </a:xfrm>
          <a:prstGeom prst="rect">
            <a:avLst/>
          </a:prstGeom>
          <a:ln w="57150">
            <a:solidFill>
              <a:schemeClr val="accent3">
                <a:lumMod val="60000"/>
                <a:lumOff val="40000"/>
              </a:schemeClr>
            </a:solidFill>
          </a:ln>
        </p:spPr>
      </p:pic>
      <p:sp>
        <p:nvSpPr>
          <p:cNvPr id="6" name="Rectangle 5"/>
          <p:cNvSpPr/>
          <p:nvPr/>
        </p:nvSpPr>
        <p:spPr>
          <a:xfrm>
            <a:off x="5105400" y="6400800"/>
            <a:ext cx="381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Сестре покушавају да спасу сирену</a:t>
            </a:r>
            <a:endParaRPr lang="sr-Latn-RS" dirty="0">
              <a:solidFill>
                <a:schemeClr val="tx1"/>
              </a:solidFill>
            </a:endParaRPr>
          </a:p>
        </p:txBody>
      </p:sp>
    </p:spTree>
    <p:extLst>
      <p:ext uri="{BB962C8B-B14F-4D97-AF65-F5344CB8AC3E}">
        <p14:creationId xmlns:p14="http://schemas.microsoft.com/office/powerpoint/2010/main" val="3662670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31955" y="298431"/>
            <a:ext cx="4761270" cy="6255326"/>
          </a:xfrm>
          <a:prstGeom prst="snip2DiagRect">
            <a:avLst>
              <a:gd name="adj1" fmla="val 10811"/>
              <a:gd name="adj2"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t>Антибајка </a:t>
            </a:r>
            <a:r>
              <a:rPr lang="sr-Cyrl-RS" dirty="0" smtClean="0"/>
              <a:t>– бајка у којој нема типичног „срећног краја“</a:t>
            </a:r>
          </a:p>
          <a:p>
            <a:pPr algn="ctr"/>
            <a:endParaRPr lang="sr-Cyrl-RS" dirty="0"/>
          </a:p>
          <a:p>
            <a:pPr algn="ctr"/>
            <a:r>
              <a:rPr lang="sr-Cyrl-RS" dirty="0" smtClean="0"/>
              <a:t>Пример: </a:t>
            </a:r>
            <a:r>
              <a:rPr lang="sr-Cyrl-RS" i="1" dirty="0" smtClean="0"/>
              <a:t>Мала сирена</a:t>
            </a:r>
          </a:p>
          <a:p>
            <a:pPr algn="ctr"/>
            <a:r>
              <a:rPr lang="sr-Cyrl-RS" dirty="0" smtClean="0"/>
              <a:t>Иако Дизнијев комад </a:t>
            </a:r>
            <a:r>
              <a:rPr lang="sr-Cyrl-RS" i="1" dirty="0" smtClean="0"/>
              <a:t>Мала сирена</a:t>
            </a:r>
            <a:r>
              <a:rPr lang="sr-Cyrl-RS" dirty="0" smtClean="0"/>
              <a:t>, представља  главну јунакињу срећно удату за принца, бајка Ханса Кристијана Андерсена открива нам другачији завршетак.</a:t>
            </a:r>
          </a:p>
          <a:p>
            <a:pPr algn="ctr"/>
            <a:r>
              <a:rPr lang="sr-Cyrl-RS" i="1" dirty="0" smtClean="0"/>
              <a:t>Мала сирена</a:t>
            </a:r>
            <a:r>
              <a:rPr lang="sr-Cyrl-RS" dirty="0" smtClean="0"/>
              <a:t> је поема о жртвовању  за племените циљеве, аутентична сага о суровости живота за који се ваља борити. Добивши прилику да спаси свој живот, тако што ће вољеном принцу одузети његов, на дан венчања са другом девојком, сирена бира да одбаци нож у таласе, те да жртвује сопствени живот. Неузвраћена љубав која  је води ка смрти,  уздигла је сирену у друштво зрачних вила, у божијем царству. </a:t>
            </a:r>
            <a:endParaRPr lang="sr-Latn-R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98431"/>
            <a:ext cx="4854041" cy="6398735"/>
          </a:xfrm>
          <a:prstGeom prst="rect">
            <a:avLst/>
          </a:prstGeom>
        </p:spPr>
      </p:pic>
    </p:spTree>
    <p:extLst>
      <p:ext uri="{BB962C8B-B14F-4D97-AF65-F5344CB8AC3E}">
        <p14:creationId xmlns:p14="http://schemas.microsoft.com/office/powerpoint/2010/main" val="3716078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1"/>
            <a:ext cx="8534400" cy="5262979"/>
          </a:xfrm>
          <a:prstGeom prst="rect">
            <a:avLst/>
          </a:prstGeom>
        </p:spPr>
        <p:txBody>
          <a:bodyPr wrap="square">
            <a:spAutoFit/>
          </a:bodyPr>
          <a:lstStyle/>
          <a:p>
            <a:pPr algn="just"/>
            <a:r>
              <a:rPr lang="sr-Cyrl-RS" sz="2400" dirty="0"/>
              <a:t>Сирена упита: „Куда то идем?“</a:t>
            </a:r>
          </a:p>
          <a:p>
            <a:pPr algn="just"/>
            <a:r>
              <a:rPr lang="sr-Cyrl-RS" sz="2400" dirty="0"/>
              <a:t>„Ка кћерима ваздуха“, одговорише јој гласови. „Сирене немају бесмртну душу и не могу је имати, сем ако не задобију човекову љубав. Њено вечно трајање зависи од туђих моћи. Кћери ваздуха такође немају вечну душу, али добрим делима могу да је стекну. Летимо у топле крајеве где врели, кужни ваздух убија људе, тамо носимо освежавајућу хладноћу. Разносимо кроз ваздух мирис цвећа, ублажавамо и лечимо. Кад триста година проведемо у тежњи да по својим силама чинимо добро, постићи ћемо бесмртност и учествовати у вечној људској срећи. Јадна мала сирено, ти си целим својим срцем тежила истом циљу као и ми. Патила си као и ми, и винула си се у свет ваздушних духова, а после триста година моћи ћеш добрим делима да стекнеш бесмртну душу.“</a:t>
            </a:r>
            <a:endParaRPr lang="en-US" sz="2400" dirty="0"/>
          </a:p>
        </p:txBody>
      </p:sp>
    </p:spTree>
    <p:extLst>
      <p:ext uri="{BB962C8B-B14F-4D97-AF65-F5344CB8AC3E}">
        <p14:creationId xmlns:p14="http://schemas.microsoft.com/office/powerpoint/2010/main" val="2312782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828800"/>
            <a:ext cx="4801394" cy="4801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a:xfrm>
            <a:off x="457200" y="381000"/>
            <a:ext cx="2819400" cy="6248400"/>
          </a:xfrm>
        </p:spPr>
        <p:txBody>
          <a:bodyPr>
            <a:normAutofit fontScale="90000"/>
          </a:bodyPr>
          <a:lstStyle/>
          <a:p>
            <a:r>
              <a:rPr lang="sr-Cyrl-RS" dirty="0" smtClean="0">
                <a:solidFill>
                  <a:schemeClr val="tx1"/>
                </a:solidFill>
              </a:rPr>
              <a:t>Документ „Мала сирена“ налази се на сајту Школе, уколико желите да је прочитате у целости.</a:t>
            </a:r>
            <a:endParaRPr lang="sr-Latn-RS" dirty="0">
              <a:solidFill>
                <a:schemeClr val="tx1"/>
              </a:solidFill>
            </a:endParaRPr>
          </a:p>
        </p:txBody>
      </p:sp>
    </p:spTree>
    <p:extLst>
      <p:ext uri="{BB962C8B-B14F-4D97-AF65-F5344CB8AC3E}">
        <p14:creationId xmlns:p14="http://schemas.microsoft.com/office/powerpoint/2010/main" val="3508442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1143000"/>
            <a:ext cx="3937819" cy="419886"/>
          </a:xfrm>
        </p:spPr>
        <p:txBody>
          <a:bodyPr>
            <a:normAutofit fontScale="90000"/>
          </a:bodyPr>
          <a:lstStyle/>
          <a:p>
            <a:r>
              <a:rPr lang="sr-Cyrl-RS" sz="3200" dirty="0" smtClean="0">
                <a:solidFill>
                  <a:schemeClr val="tx1"/>
                </a:solidFill>
              </a:rPr>
              <a:t>Девојчица са шибицама</a:t>
            </a:r>
            <a:endParaRPr lang="sr-Latn-RS" sz="3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188372"/>
            <a:ext cx="3886200" cy="26017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152400" y="762000"/>
            <a:ext cx="4572000" cy="6278642"/>
          </a:xfrm>
          <a:prstGeom prst="rect">
            <a:avLst/>
          </a:prstGeom>
        </p:spPr>
        <p:txBody>
          <a:bodyPr>
            <a:spAutoFit/>
          </a:bodyPr>
          <a:lstStyle/>
          <a:p>
            <a:pPr algn="just">
              <a:buFont typeface="Wingdings" pitchFamily="2" charset="2"/>
              <a:buChar char="v"/>
            </a:pPr>
            <a:r>
              <a:rPr lang="sr-Cyrl-RS" sz="2400" dirty="0"/>
              <a:t>У причи </a:t>
            </a:r>
            <a:r>
              <a:rPr lang="sr-Cyrl-RS" sz="2400" i="1" dirty="0"/>
              <a:t>Девојчица са шибицама </a:t>
            </a:r>
            <a:r>
              <a:rPr lang="sr-Cyrl-RS" sz="2400" dirty="0"/>
              <a:t>класична чудесност замењена је деловањем специфичног стања свести (сан, халуцинација, исцрпљеност), која ствара иреалне снове.</a:t>
            </a:r>
            <a:endParaRPr lang="sr-Latn-RS" sz="2400" dirty="0"/>
          </a:p>
          <a:p>
            <a:pPr algn="just">
              <a:buFont typeface="Wingdings" pitchFamily="2" charset="2"/>
              <a:buChar char="v"/>
            </a:pPr>
            <a:r>
              <a:rPr lang="sr-Cyrl-RS" sz="2400" dirty="0"/>
              <a:t>Правог чудесног у овој причи нема.</a:t>
            </a:r>
            <a:endParaRPr lang="sr-Latn-RS" sz="2400" dirty="0"/>
          </a:p>
          <a:p>
            <a:pPr algn="just">
              <a:buFont typeface="Wingdings" pitchFamily="2" charset="2"/>
              <a:buChar char="v"/>
            </a:pPr>
            <a:r>
              <a:rPr lang="sr-Cyrl-RS" sz="2400" dirty="0"/>
              <a:t>Социјална тематика, али без набоја ангажованости; више као једна емотивна импресија.</a:t>
            </a:r>
            <a:endParaRPr lang="sr-Latn-RS" sz="2400" dirty="0"/>
          </a:p>
          <a:p>
            <a:pPr algn="just">
              <a:buFont typeface="Wingdings" pitchFamily="2" charset="2"/>
              <a:buChar char="v"/>
            </a:pPr>
            <a:r>
              <a:rPr lang="sr-Cyrl-RS" sz="2400" dirty="0"/>
              <a:t>Оригинално обрађена тема сиромашног, усамљеног и несрећног детета, карактеристична за литературу 19. века.</a:t>
            </a:r>
            <a:r>
              <a:rPr lang="sr-Latn-RS" sz="2400" dirty="0"/>
              <a:t> </a:t>
            </a:r>
            <a:endParaRPr lang="en-US" sz="2400" dirty="0"/>
          </a:p>
          <a:p>
            <a:endParaRPr lang="en-US" dirty="0"/>
          </a:p>
        </p:txBody>
      </p:sp>
    </p:spTree>
    <p:extLst>
      <p:ext uri="{BB962C8B-B14F-4D97-AF65-F5344CB8AC3E}">
        <p14:creationId xmlns:p14="http://schemas.microsoft.com/office/powerpoint/2010/main" val="1526536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533400"/>
            <a:ext cx="5243052" cy="6019800"/>
          </a:xfrm>
        </p:spPr>
        <p:txBody>
          <a:bodyPr>
            <a:normAutofit/>
          </a:bodyPr>
          <a:lstStyle/>
          <a:p>
            <a:pPr algn="just">
              <a:buFont typeface="Wingdings" pitchFamily="2" charset="2"/>
              <a:buChar char="v"/>
            </a:pPr>
            <a:r>
              <a:rPr lang="sr-Cyrl-RS" i="1" dirty="0"/>
              <a:t>Царево ново одело </a:t>
            </a:r>
            <a:r>
              <a:rPr lang="sr-Cyrl-RS" dirty="0"/>
              <a:t>је прича која уводи тему која ће доминирати књижевношћу за децу – </a:t>
            </a:r>
            <a:r>
              <a:rPr lang="sr-Cyrl-RS" b="1" dirty="0"/>
              <a:t>тему супериорног детета.</a:t>
            </a:r>
          </a:p>
          <a:p>
            <a:pPr algn="just">
              <a:buFont typeface="Wingdings" pitchFamily="2" charset="2"/>
              <a:buChar char="v"/>
            </a:pPr>
            <a:r>
              <a:rPr lang="sr-Cyrl-RS" dirty="0"/>
              <a:t>У њој су супротстављени свет извештачености и интереса и свет искрености, природности и наивности, односно свет одраслих и свет деце (детињства). Дете више није нежно, слабашно биће, зависно од бриге и љубави одраслих. Напротив, оно разобличава све оно што је неискрено, лицемерно и притворно у свету одраслих.</a:t>
            </a:r>
            <a:r>
              <a:rPr lang="sr-Latn-RS" dirty="0"/>
              <a:t> </a:t>
            </a:r>
          </a:p>
          <a:p>
            <a:endParaRPr lang="en-US" dirty="0"/>
          </a:p>
          <a:p>
            <a:endParaRPr lang="sr-Latn-RS" dirty="0"/>
          </a:p>
        </p:txBody>
      </p:sp>
      <p:sp>
        <p:nvSpPr>
          <p:cNvPr id="3" name="Title 2"/>
          <p:cNvSpPr>
            <a:spLocks noGrp="1"/>
          </p:cNvSpPr>
          <p:nvPr>
            <p:ph type="title"/>
          </p:nvPr>
        </p:nvSpPr>
        <p:spPr>
          <a:xfrm>
            <a:off x="381000" y="762000"/>
            <a:ext cx="2895600" cy="524256"/>
          </a:xfrm>
        </p:spPr>
        <p:txBody>
          <a:bodyPr>
            <a:normAutofit fontScale="90000"/>
          </a:bodyPr>
          <a:lstStyle/>
          <a:p>
            <a:r>
              <a:rPr lang="sr-Cyrl-RS" i="1" dirty="0" smtClean="0"/>
              <a:t>Царево ново одело</a:t>
            </a:r>
            <a:endParaRPr lang="sr-Latn-R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3412548" cy="4872068"/>
          </a:xfrm>
          <a:prstGeom prst="rect">
            <a:avLst/>
          </a:prstGeom>
          <a:ln w="76200">
            <a:solidFill>
              <a:schemeClr val="bg1">
                <a:lumMod val="50000"/>
              </a:schemeClr>
            </a:solidFill>
          </a:ln>
        </p:spPr>
      </p:pic>
    </p:spTree>
    <p:extLst>
      <p:ext uri="{BB962C8B-B14F-4D97-AF65-F5344CB8AC3E}">
        <p14:creationId xmlns:p14="http://schemas.microsoft.com/office/powerpoint/2010/main" val="3131437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Cyrl-RS" i="1" dirty="0" smtClean="0"/>
              <a:t>Снежна краљица</a:t>
            </a:r>
            <a:r>
              <a:rPr lang="sr-Cyrl-RS" dirty="0" smtClean="0"/>
              <a:t/>
            </a:r>
            <a:br>
              <a:rPr lang="sr-Cyrl-RS" dirty="0" smtClean="0"/>
            </a:br>
            <a:r>
              <a:rPr lang="sr-Cyrl-RS" dirty="0" smtClean="0"/>
              <a:t>Анализа бајке</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711" y="2133600"/>
            <a:ext cx="62865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41318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04800" y="304800"/>
            <a:ext cx="8534400" cy="6248400"/>
          </a:xfrm>
          <a:prstGeom prst="round2Diag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itchFamily="2" charset="2"/>
              <a:buChar char="v"/>
            </a:pPr>
            <a:r>
              <a:rPr lang="sr-Cyrl-RS" sz="2400" dirty="0" smtClean="0">
                <a:solidFill>
                  <a:schemeClr val="tx1"/>
                </a:solidFill>
              </a:rPr>
              <a:t>Снежна краљица је бајка у седам прича, стога она потенцијално може да се развије у роман.</a:t>
            </a:r>
          </a:p>
          <a:p>
            <a:pPr marL="342900" indent="-342900" algn="just">
              <a:buFont typeface="Wingdings" pitchFamily="2" charset="2"/>
              <a:buChar char="v"/>
            </a:pPr>
            <a:r>
              <a:rPr lang="sr-Cyrl-RS" sz="2400" dirty="0" smtClean="0">
                <a:solidFill>
                  <a:schemeClr val="tx1"/>
                </a:solidFill>
              </a:rPr>
              <a:t>Све приче су узрочно-последично повезане иако су грађене релативно самостално.</a:t>
            </a:r>
          </a:p>
          <a:p>
            <a:pPr marL="342900" indent="-342900" algn="just">
              <a:buFont typeface="Wingdings" pitchFamily="2" charset="2"/>
              <a:buChar char="v"/>
            </a:pPr>
            <a:r>
              <a:rPr lang="sr-Cyrl-RS" sz="2400" dirty="0" smtClean="0">
                <a:solidFill>
                  <a:schemeClr val="tx1"/>
                </a:solidFill>
              </a:rPr>
              <a:t>Као главни јунак издваја се девојчица Герда.</a:t>
            </a:r>
          </a:p>
          <a:p>
            <a:pPr marL="342900" indent="-342900" algn="just">
              <a:buFont typeface="Wingdings" pitchFamily="2" charset="2"/>
              <a:buChar char="v"/>
            </a:pPr>
            <a:endParaRPr lang="sr-Cyrl-RS" sz="2400" dirty="0" smtClean="0">
              <a:solidFill>
                <a:schemeClr val="tx1"/>
              </a:solidFill>
            </a:endParaRPr>
          </a:p>
          <a:p>
            <a:pPr marL="457200" indent="-457200" algn="just">
              <a:buFont typeface="+mj-lt"/>
              <a:buAutoNum type="arabicPeriod"/>
            </a:pPr>
            <a:r>
              <a:rPr lang="sr-Cyrl-RS" sz="2400" dirty="0" smtClean="0">
                <a:solidFill>
                  <a:schemeClr val="tx1"/>
                </a:solidFill>
              </a:rPr>
              <a:t>прича:</a:t>
            </a:r>
            <a:r>
              <a:rPr lang="en-US" sz="2400" dirty="0" smtClean="0">
                <a:solidFill>
                  <a:schemeClr val="tx1"/>
                </a:solidFill>
              </a:rPr>
              <a:t> </a:t>
            </a:r>
            <a:r>
              <a:rPr lang="sr-Cyrl-RS" sz="2400" dirty="0" smtClean="0">
                <a:solidFill>
                  <a:schemeClr val="tx1"/>
                </a:solidFill>
              </a:rPr>
              <a:t>О огледалу и његовим комадићима</a:t>
            </a:r>
          </a:p>
          <a:p>
            <a:pPr marL="457200" indent="-457200" algn="just">
              <a:buFont typeface="+mj-lt"/>
              <a:buAutoNum type="arabicPeriod"/>
            </a:pPr>
            <a:r>
              <a:rPr lang="sr-Cyrl-RS" sz="2400" dirty="0" smtClean="0">
                <a:solidFill>
                  <a:schemeClr val="tx1"/>
                </a:solidFill>
              </a:rPr>
              <a:t>прича: Дечак и девојчица</a:t>
            </a:r>
          </a:p>
          <a:p>
            <a:pPr marL="457200" indent="-457200" algn="just">
              <a:buFont typeface="+mj-lt"/>
              <a:buAutoNum type="arabicPeriod"/>
            </a:pPr>
            <a:r>
              <a:rPr lang="sr-Cyrl-RS" sz="2400" dirty="0" smtClean="0">
                <a:solidFill>
                  <a:schemeClr val="tx1"/>
                </a:solidFill>
              </a:rPr>
              <a:t>прича: Цветњак жене која је умела да врача</a:t>
            </a:r>
          </a:p>
          <a:p>
            <a:pPr marL="457200" indent="-457200" algn="just">
              <a:buFont typeface="+mj-lt"/>
              <a:buAutoNum type="arabicPeriod"/>
            </a:pPr>
            <a:r>
              <a:rPr lang="sr-Cyrl-RS" sz="2400" dirty="0" smtClean="0">
                <a:solidFill>
                  <a:schemeClr val="tx1"/>
                </a:solidFill>
              </a:rPr>
              <a:t>прича: Принц и принцеза</a:t>
            </a:r>
          </a:p>
          <a:p>
            <a:pPr marL="457200" indent="-457200" algn="just">
              <a:buFont typeface="+mj-lt"/>
              <a:buAutoNum type="arabicPeriod"/>
            </a:pPr>
            <a:r>
              <a:rPr lang="sr-Cyrl-RS" sz="2400" dirty="0" smtClean="0">
                <a:solidFill>
                  <a:schemeClr val="tx1"/>
                </a:solidFill>
              </a:rPr>
              <a:t>прича: Мала разбојница</a:t>
            </a:r>
          </a:p>
          <a:p>
            <a:pPr marL="457200" indent="-457200" algn="just">
              <a:buFont typeface="+mj-lt"/>
              <a:buAutoNum type="arabicPeriod"/>
            </a:pPr>
            <a:r>
              <a:rPr lang="sr-Cyrl-RS" sz="2400" dirty="0" smtClean="0">
                <a:solidFill>
                  <a:schemeClr val="tx1"/>
                </a:solidFill>
              </a:rPr>
              <a:t>прича: Лапонкиња и Финкиња</a:t>
            </a:r>
          </a:p>
          <a:p>
            <a:pPr marL="457200" indent="-457200" algn="just">
              <a:buFont typeface="+mj-lt"/>
              <a:buAutoNum type="arabicPeriod"/>
            </a:pPr>
            <a:r>
              <a:rPr lang="sr-Cyrl-RS" sz="2400" dirty="0" smtClean="0">
                <a:solidFill>
                  <a:schemeClr val="tx1"/>
                </a:solidFill>
              </a:rPr>
              <a:t>прича: Шта се дешавало у двору снежне краљице и шта се после догодило</a:t>
            </a:r>
          </a:p>
          <a:p>
            <a:pPr algn="ctr"/>
            <a:endParaRPr lang="sr-Latn-RS" sz="2400" dirty="0">
              <a:solidFill>
                <a:schemeClr val="tx1"/>
              </a:solidFill>
            </a:endParaRPr>
          </a:p>
        </p:txBody>
      </p:sp>
    </p:spTree>
    <p:extLst>
      <p:ext uri="{BB962C8B-B14F-4D97-AF65-F5344CB8AC3E}">
        <p14:creationId xmlns:p14="http://schemas.microsoft.com/office/powerpoint/2010/main" val="3600953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374431"/>
            <a:ext cx="5181600" cy="3520440"/>
          </a:xfrm>
          <a:prstGeom prst="rect">
            <a:avLst/>
          </a:prstGeom>
        </p:spPr>
      </p:pic>
      <p:sp>
        <p:nvSpPr>
          <p:cNvPr id="2" name="Vertical Scroll 1"/>
          <p:cNvSpPr/>
          <p:nvPr/>
        </p:nvSpPr>
        <p:spPr>
          <a:xfrm>
            <a:off x="495300" y="76200"/>
            <a:ext cx="6858000" cy="10668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sr-Cyrl-RS" sz="2000" dirty="0" smtClean="0">
                <a:solidFill>
                  <a:schemeClr val="tx1"/>
                </a:solidFill>
              </a:rPr>
              <a:t>Андерсен на прво место ставља спознају, основна сврха приче је унапредити сопствено знање.</a:t>
            </a:r>
          </a:p>
          <a:p>
            <a:pPr algn="ctr"/>
            <a:endParaRPr lang="sr-Cyrl-RS" dirty="0" smtClean="0">
              <a:solidFill>
                <a:schemeClr val="tx1"/>
              </a:solidFill>
            </a:endParaRPr>
          </a:p>
        </p:txBody>
      </p:sp>
      <p:sp>
        <p:nvSpPr>
          <p:cNvPr id="4" name="Rounded Rectangle 3"/>
          <p:cNvSpPr/>
          <p:nvPr/>
        </p:nvSpPr>
        <p:spPr>
          <a:xfrm>
            <a:off x="117987" y="2895600"/>
            <a:ext cx="2853813" cy="399927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u="sng" dirty="0" smtClean="0"/>
              <a:t>Питања за прву групу (1. прича):</a:t>
            </a:r>
          </a:p>
          <a:p>
            <a:pPr algn="ctr"/>
            <a:r>
              <a:rPr lang="sr-Cyrl-RS" dirty="0" smtClean="0"/>
              <a:t>Ко је творац огледала? Детаљно опишите његове особине.  Како се огледало разбило? Шта се дешавало са људима којима су комадићи огледала завршили у оку или срцу? Како разумевате ову алегоричну слику у контексту Андерсенове поетике?</a:t>
            </a:r>
          </a:p>
        </p:txBody>
      </p:sp>
      <p:sp>
        <p:nvSpPr>
          <p:cNvPr id="8" name="Rectangle 7"/>
          <p:cNvSpPr/>
          <p:nvPr/>
        </p:nvSpPr>
        <p:spPr>
          <a:xfrm>
            <a:off x="1524000" y="1143000"/>
            <a:ext cx="7162800" cy="1384995"/>
          </a:xfrm>
          <a:prstGeom prst="rect">
            <a:avLst/>
          </a:prstGeom>
        </p:spPr>
        <p:txBody>
          <a:bodyPr wrap="square">
            <a:spAutoFit/>
          </a:bodyPr>
          <a:lstStyle/>
          <a:p>
            <a:r>
              <a:rPr lang="sr-Cyrl-RS" sz="2800" b="1" i="1" dirty="0"/>
              <a:t>Задатак</a:t>
            </a:r>
            <a:r>
              <a:rPr lang="sr-Cyrl-RS" sz="2800" dirty="0"/>
              <a:t>: Прочитајте бајку (скенирана верзија се налази на сајту, те одговорите на постављена питања за интерпретацију). </a:t>
            </a:r>
          </a:p>
        </p:txBody>
      </p:sp>
    </p:spTree>
    <p:extLst>
      <p:ext uri="{BB962C8B-B14F-4D97-AF65-F5344CB8AC3E}">
        <p14:creationId xmlns:p14="http://schemas.microsoft.com/office/powerpoint/2010/main" val="3635411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3670"/>
            <a:ext cx="3810000" cy="5082539"/>
          </a:xfrm>
          <a:prstGeom prst="rect">
            <a:avLst/>
          </a:prstGeom>
        </p:spPr>
      </p:pic>
      <p:sp>
        <p:nvSpPr>
          <p:cNvPr id="2" name="Content Placeholder 1"/>
          <p:cNvSpPr>
            <a:spLocks noGrp="1"/>
          </p:cNvSpPr>
          <p:nvPr>
            <p:ph idx="1"/>
          </p:nvPr>
        </p:nvSpPr>
        <p:spPr>
          <a:xfrm>
            <a:off x="4343400" y="297426"/>
            <a:ext cx="4800600" cy="6629400"/>
          </a:xfrm>
        </p:spPr>
        <p:txBody>
          <a:bodyPr>
            <a:normAutofit fontScale="92500"/>
          </a:bodyPr>
          <a:lstStyle/>
          <a:p>
            <a:r>
              <a:rPr lang="sr-Cyrl-RS" dirty="0" smtClean="0"/>
              <a:t>Животни пут нашег писца био је веома динамичан и необичан, пун непредвидивих заокрета, успона  и падова, карактеристичних за структуру какве бајковите приче. Иако син сиромашног столара, слабије обаразован, постао је најславнији дански писац и један од највећих бајкописаца светске књижевности.  Бајка </a:t>
            </a:r>
            <a:r>
              <a:rPr lang="sr-Cyrl-RS" i="1" dirty="0" smtClean="0"/>
              <a:t>Ружно паче </a:t>
            </a:r>
            <a:r>
              <a:rPr lang="sr-Cyrl-RS" dirty="0" smtClean="0"/>
              <a:t>је метафорична прича његовог живота.</a:t>
            </a:r>
          </a:p>
          <a:p>
            <a:r>
              <a:rPr lang="sr-Cyrl-RS" dirty="0" smtClean="0"/>
              <a:t>Својом упорношћу, радом и талентом, а не магијом, победио је све невоље на трновитом путу, дочекавши дан када ће бити слављен! За живота подигнут му је споменик за остварено књижевно дело.</a:t>
            </a:r>
            <a:endParaRPr lang="sr-Latn-RS" dirty="0"/>
          </a:p>
        </p:txBody>
      </p:sp>
      <p:sp>
        <p:nvSpPr>
          <p:cNvPr id="4" name="Cloud 3"/>
          <p:cNvSpPr/>
          <p:nvPr/>
        </p:nvSpPr>
        <p:spPr>
          <a:xfrm>
            <a:off x="-76200" y="0"/>
            <a:ext cx="32004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4400" dirty="0">
                <a:solidFill>
                  <a:srgbClr val="FFFFFF"/>
                </a:solidFill>
                <a:ea typeface="+mj-ea"/>
                <a:cs typeface="+mj-cs"/>
              </a:rPr>
              <a:t>Живот као бајка</a:t>
            </a:r>
            <a:endParaRPr lang="sr-Latn-RS" dirty="0"/>
          </a:p>
        </p:txBody>
      </p:sp>
      <p:sp>
        <p:nvSpPr>
          <p:cNvPr id="8" name="Rounded Rectangle 7"/>
          <p:cNvSpPr/>
          <p:nvPr/>
        </p:nvSpPr>
        <p:spPr>
          <a:xfrm>
            <a:off x="381000" y="6172200"/>
            <a:ext cx="3657600" cy="534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Андерсенов споменик у Копенхагену</a:t>
            </a:r>
            <a:endParaRPr lang="sr-Latn-RS" dirty="0"/>
          </a:p>
        </p:txBody>
      </p:sp>
    </p:spTree>
    <p:extLst>
      <p:ext uri="{BB962C8B-B14F-4D97-AF65-F5344CB8AC3E}">
        <p14:creationId xmlns:p14="http://schemas.microsoft.com/office/powerpoint/2010/main" val="2187295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128837"/>
            <a:ext cx="6648450" cy="4429125"/>
          </a:xfrm>
          <a:prstGeom prst="rect">
            <a:avLst/>
          </a:prstGeom>
        </p:spPr>
      </p:pic>
      <p:sp>
        <p:nvSpPr>
          <p:cNvPr id="3" name="Rounded Rectangle 2"/>
          <p:cNvSpPr/>
          <p:nvPr/>
        </p:nvSpPr>
        <p:spPr>
          <a:xfrm>
            <a:off x="1371600" y="152400"/>
            <a:ext cx="7086600" cy="1752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u="sng" dirty="0" smtClean="0">
                <a:solidFill>
                  <a:schemeClr val="tx1"/>
                </a:solidFill>
              </a:rPr>
              <a:t>Питања за другу групу (2. прича):</a:t>
            </a:r>
          </a:p>
          <a:p>
            <a:pPr algn="ctr"/>
            <a:r>
              <a:rPr lang="sr-Cyrl-RS" dirty="0" smtClean="0">
                <a:solidFill>
                  <a:schemeClr val="tx1"/>
                </a:solidFill>
              </a:rPr>
              <a:t>Ко су дечак и девојчица из друге приче? Како су се упознали? Какав је њихов однос? Опишите први сусрет дечака Каја са снежном краљицом. Након што му срце бива залеђено Кај више свет не види истим очима. Како се његово схватање света мења? Поткрепите одговоре примерима из текста.</a:t>
            </a:r>
            <a:endParaRPr lang="sr-Latn-RS" dirty="0">
              <a:solidFill>
                <a:schemeClr val="tx1"/>
              </a:solidFill>
            </a:endParaRPr>
          </a:p>
        </p:txBody>
      </p:sp>
    </p:spTree>
    <p:extLst>
      <p:ext uri="{BB962C8B-B14F-4D97-AF65-F5344CB8AC3E}">
        <p14:creationId xmlns:p14="http://schemas.microsoft.com/office/powerpoint/2010/main" val="3740806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04800"/>
            <a:ext cx="5715000" cy="2057400"/>
          </a:xfrm>
          <a:prstGeom prst="roundRect">
            <a:avLst/>
          </a:prstGeom>
          <a:solidFill>
            <a:srgbClr val="EB8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u="sng" dirty="0" smtClean="0">
                <a:solidFill>
                  <a:schemeClr val="tx1"/>
                </a:solidFill>
              </a:rPr>
              <a:t>Питања за трећу групу (друга прича):</a:t>
            </a:r>
          </a:p>
          <a:p>
            <a:pPr algn="ctr"/>
            <a:r>
              <a:rPr lang="sr-Cyrl-RS" dirty="0" smtClean="0">
                <a:solidFill>
                  <a:schemeClr val="tx1"/>
                </a:solidFill>
              </a:rPr>
              <a:t>Ваш задатак је да представите снежну краљицу. Шта о њој можемо сазнати из бакиних прича? Како она отима Каја? Како разумевате дејство њеног пољупца на дечака?</a:t>
            </a:r>
            <a:endParaRPr lang="sr-Latn-R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438400"/>
            <a:ext cx="5638800" cy="4116324"/>
          </a:xfrm>
          <a:prstGeom prst="rect">
            <a:avLst/>
          </a:prstGeom>
          <a:ln>
            <a:noFill/>
          </a:ln>
          <a:effectLst>
            <a:softEdge rad="112500"/>
          </a:effectLst>
        </p:spPr>
      </p:pic>
    </p:spTree>
    <p:extLst>
      <p:ext uri="{BB962C8B-B14F-4D97-AF65-F5344CB8AC3E}">
        <p14:creationId xmlns:p14="http://schemas.microsoft.com/office/powerpoint/2010/main" val="1005638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9" y="-34413"/>
            <a:ext cx="5453678" cy="6858000"/>
          </a:xfrm>
          <a:prstGeom prst="rect">
            <a:avLst/>
          </a:prstGeom>
        </p:spPr>
      </p:pic>
      <p:sp>
        <p:nvSpPr>
          <p:cNvPr id="3" name="Rounded Rectangle 2"/>
          <p:cNvSpPr/>
          <p:nvPr/>
        </p:nvSpPr>
        <p:spPr>
          <a:xfrm>
            <a:off x="3755923" y="4572000"/>
            <a:ext cx="5410200" cy="20574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u="sng" dirty="0" smtClean="0"/>
              <a:t>Питања за четврту групу (трећа прича):</a:t>
            </a:r>
          </a:p>
          <a:p>
            <a:pPr algn="ctr"/>
            <a:r>
              <a:rPr lang="sr-Cyrl-RS" dirty="0" smtClean="0"/>
              <a:t>Како Герда прима вест да је Кај нестао? Трећа прича јесте почетак девојчициног путовања. Опишите га. Коју улогу у бајци има вештица на чију кућу Герда наилази? Како Герди пролази време док је у посети? Поткрепите одговоре примерима.</a:t>
            </a:r>
            <a:endParaRPr lang="sr-Latn-RS" dirty="0"/>
          </a:p>
        </p:txBody>
      </p:sp>
    </p:spTree>
    <p:extLst>
      <p:ext uri="{BB962C8B-B14F-4D97-AF65-F5344CB8AC3E}">
        <p14:creationId xmlns:p14="http://schemas.microsoft.com/office/powerpoint/2010/main" val="2008893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835" y="1600200"/>
            <a:ext cx="3409950" cy="5081051"/>
          </a:xfrm>
          <a:prstGeom prst="rect">
            <a:avLst/>
          </a:prstGeom>
        </p:spPr>
      </p:pic>
      <p:sp>
        <p:nvSpPr>
          <p:cNvPr id="2" name="Rounded Rectangle 1"/>
          <p:cNvSpPr/>
          <p:nvPr/>
        </p:nvSpPr>
        <p:spPr>
          <a:xfrm>
            <a:off x="1514475" y="304800"/>
            <a:ext cx="5562600" cy="1676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u="sng" dirty="0" smtClean="0"/>
              <a:t>Питања за пету групу (трећа прича):</a:t>
            </a:r>
          </a:p>
          <a:p>
            <a:pPr algn="ctr"/>
            <a:r>
              <a:rPr lang="sr-Cyrl-RS" dirty="0" smtClean="0"/>
              <a:t>Девојчица Герда у вештичијем врту слуша приче сањивог цвећа. Обратите пажњу на сваку причу. Како се оне уклапају у контекст бајке? </a:t>
            </a:r>
            <a:r>
              <a:rPr lang="en-US" dirty="0" err="1" smtClean="0"/>
              <a:t>Ko</a:t>
            </a:r>
            <a:r>
              <a:rPr lang="sr-Cyrl-RS" dirty="0"/>
              <a:t> </a:t>
            </a:r>
            <a:r>
              <a:rPr lang="sr-Cyrl-RS" dirty="0" smtClean="0"/>
              <a:t>их прича? Зашто писац  оставља простора за „приче унутар приче“? Како Герда реагује на приповест цвећа?</a:t>
            </a:r>
            <a:endParaRPr lang="sr-Latn-RS" dirty="0"/>
          </a:p>
        </p:txBody>
      </p:sp>
    </p:spTree>
    <p:extLst>
      <p:ext uri="{BB962C8B-B14F-4D97-AF65-F5344CB8AC3E}">
        <p14:creationId xmlns:p14="http://schemas.microsoft.com/office/powerpoint/2010/main" val="600352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168" y="495300"/>
            <a:ext cx="4800600" cy="2247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u="sng" dirty="0" smtClean="0">
                <a:solidFill>
                  <a:schemeClr val="tx1"/>
                </a:solidFill>
              </a:rPr>
              <a:t>Питања за шесту групу (четврта прича):</a:t>
            </a:r>
          </a:p>
          <a:p>
            <a:pPr algn="ctr"/>
            <a:r>
              <a:rPr lang="sr-Cyrl-RS" dirty="0" smtClean="0">
                <a:solidFill>
                  <a:schemeClr val="tx1"/>
                </a:solidFill>
              </a:rPr>
              <a:t>На свом путу, Герда сусреће гаврана који поседује информације о принцези која је желела да се уда. Која је његова прича? Препричајте епизоду у којој се девојчица сусреће са принцом и принцезом, те  истакните важне моменте  који омогућавају даљи развој догађаја у бајци.</a:t>
            </a:r>
            <a:r>
              <a:rPr lang="sr-Cyrl-RS" dirty="0" smtClean="0"/>
              <a:t>.</a:t>
            </a:r>
            <a:endParaRPr lang="sr-Latn-R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560871"/>
            <a:ext cx="3924747" cy="5068824"/>
          </a:xfrm>
          <a:prstGeom prst="rect">
            <a:avLst/>
          </a:prstGeom>
        </p:spPr>
      </p:pic>
    </p:spTree>
    <p:extLst>
      <p:ext uri="{BB962C8B-B14F-4D97-AF65-F5344CB8AC3E}">
        <p14:creationId xmlns:p14="http://schemas.microsoft.com/office/powerpoint/2010/main" val="429377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524000"/>
            <a:ext cx="3657600" cy="4996721"/>
          </a:xfrm>
          <a:prstGeom prst="rect">
            <a:avLst/>
          </a:prstGeom>
          <a:ln>
            <a:noFill/>
          </a:ln>
          <a:effectLst>
            <a:softEdge rad="112500"/>
          </a:effectLst>
        </p:spPr>
      </p:pic>
      <p:sp>
        <p:nvSpPr>
          <p:cNvPr id="2" name="Rounded Rectangle 1"/>
          <p:cNvSpPr/>
          <p:nvPr/>
        </p:nvSpPr>
        <p:spPr>
          <a:xfrm>
            <a:off x="24581" y="4800600"/>
            <a:ext cx="5486400" cy="1981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u="sng" dirty="0" smtClean="0">
                <a:solidFill>
                  <a:schemeClr val="tx1"/>
                </a:solidFill>
              </a:rPr>
              <a:t>Питања за седму групу (пета прича):</a:t>
            </a:r>
          </a:p>
          <a:p>
            <a:pPr algn="ctr"/>
            <a:r>
              <a:rPr lang="sr-Cyrl-RS" dirty="0" smtClean="0">
                <a:solidFill>
                  <a:schemeClr val="tx1"/>
                </a:solidFill>
              </a:rPr>
              <a:t>Ко је мала хајдучица из назива ове приче? Које особине она поседује? Обратите пажњу на однос између старе хајдучице и њене ћерке. У каквом окружењу ова девојчица одраста? </a:t>
            </a:r>
            <a:r>
              <a:rPr lang="sr-Cyrl-RS" dirty="0">
                <a:solidFill>
                  <a:schemeClr val="tx1"/>
                </a:solidFill>
              </a:rPr>
              <a:t> </a:t>
            </a:r>
            <a:r>
              <a:rPr lang="sr-Cyrl-RS" dirty="0" smtClean="0">
                <a:solidFill>
                  <a:schemeClr val="tx1"/>
                </a:solidFill>
              </a:rPr>
              <a:t>Како се мала хајдучица опходи према Герди? Која животиња помаже  Герди да свој пут настави даље?</a:t>
            </a:r>
            <a:endParaRPr lang="sr-Latn-R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00" y="277056"/>
            <a:ext cx="4595042" cy="3212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2397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167977"/>
            <a:ext cx="4114800" cy="35901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600200"/>
            <a:ext cx="4509796" cy="4419600"/>
          </a:xfrm>
          <a:prstGeom prst="rect">
            <a:avLst/>
          </a:prstGeom>
        </p:spPr>
      </p:pic>
      <p:sp>
        <p:nvSpPr>
          <p:cNvPr id="3" name="Rounded Rectangle 2"/>
          <p:cNvSpPr/>
          <p:nvPr/>
        </p:nvSpPr>
        <p:spPr>
          <a:xfrm>
            <a:off x="228600" y="342900"/>
            <a:ext cx="5181600" cy="2514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u="sng" dirty="0" smtClean="0"/>
              <a:t>Питања за осму групу (шеста прича):</a:t>
            </a:r>
          </a:p>
          <a:p>
            <a:pPr algn="ctr"/>
            <a:r>
              <a:rPr lang="sr-Cyrl-RS" dirty="0" smtClean="0"/>
              <a:t>Препричајте ову причу с посебним освртом на ликове Лапонкиње и Финкиње. Шта је све необично у њиховим појавама? По којој особини се Финкиња посебно истиче? Како она види Герду? У чему је Гердина снага? </a:t>
            </a:r>
            <a:endParaRPr lang="sr-Latn-RS" dirty="0"/>
          </a:p>
        </p:txBody>
      </p:sp>
    </p:spTree>
    <p:extLst>
      <p:ext uri="{BB962C8B-B14F-4D97-AF65-F5344CB8AC3E}">
        <p14:creationId xmlns:p14="http://schemas.microsoft.com/office/powerpoint/2010/main" val="3433983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25" y="2019300"/>
            <a:ext cx="6838950" cy="4838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ounded Rectangle 1"/>
          <p:cNvSpPr/>
          <p:nvPr/>
        </p:nvSpPr>
        <p:spPr>
          <a:xfrm>
            <a:off x="1981200" y="304800"/>
            <a:ext cx="5181600" cy="2438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u="sng" dirty="0" smtClean="0"/>
              <a:t>Питања за девету групу (стари студенти – седма прича):</a:t>
            </a:r>
          </a:p>
          <a:p>
            <a:pPr algn="ctr"/>
            <a:r>
              <a:rPr lang="sr-Cyrl-RS" dirty="0" smtClean="0"/>
              <a:t>Чиме се Кај забавља боравећи у дворани снежне краљице? Који је стварни циљ ове игре? Опишите сусрет Каја и Герде. Зашто се реч „вечност“ сама  исписује тек након што га Герда спашава?  Како се бајка завршава?</a:t>
            </a:r>
            <a:endParaRPr lang="sr-Latn-RS" dirty="0"/>
          </a:p>
        </p:txBody>
      </p:sp>
    </p:spTree>
    <p:extLst>
      <p:ext uri="{BB962C8B-B14F-4D97-AF65-F5344CB8AC3E}">
        <p14:creationId xmlns:p14="http://schemas.microsoft.com/office/powerpoint/2010/main" val="1752077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66019" y="1981200"/>
            <a:ext cx="7543800" cy="441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u="sng" dirty="0" smtClean="0">
                <a:solidFill>
                  <a:schemeClr val="tx1"/>
                </a:solidFill>
              </a:rPr>
              <a:t>Питања за </a:t>
            </a:r>
            <a:r>
              <a:rPr lang="sr-Cyrl-RS" sz="2400" b="1" u="sng" dirty="0" smtClean="0">
                <a:solidFill>
                  <a:schemeClr val="tx1"/>
                </a:solidFill>
              </a:rPr>
              <a:t>све групе</a:t>
            </a:r>
            <a:r>
              <a:rPr lang="sr-Cyrl-RS" sz="2400" u="sng" dirty="0" smtClean="0">
                <a:solidFill>
                  <a:schemeClr val="tx1"/>
                </a:solidFill>
              </a:rPr>
              <a:t>: </a:t>
            </a:r>
          </a:p>
          <a:p>
            <a:pPr algn="ctr"/>
            <a:r>
              <a:rPr lang="sr-Cyrl-RS" sz="2400" dirty="0" smtClean="0">
                <a:solidFill>
                  <a:schemeClr val="tx1"/>
                </a:solidFill>
              </a:rPr>
              <a:t>1. Пратите смену годишњих доба у бајци. Она није случајна, већ са собом носи многа значења. Наведите пример, те на њему објасните повезаност радње  са временском одреницом  (годишњим добом).</a:t>
            </a:r>
          </a:p>
          <a:p>
            <a:pPr algn="ctr"/>
            <a:r>
              <a:rPr lang="sr-Cyrl-RS" sz="2400" dirty="0" smtClean="0">
                <a:solidFill>
                  <a:schemeClr val="tx1"/>
                </a:solidFill>
              </a:rPr>
              <a:t>2. Које одлике Андерсенове поетике примећујете у бајци </a:t>
            </a:r>
            <a:r>
              <a:rPr lang="sr-Cyrl-RS" sz="2400" i="1" dirty="0" smtClean="0">
                <a:solidFill>
                  <a:schemeClr val="tx1"/>
                </a:solidFill>
              </a:rPr>
              <a:t>Снежна краљица?</a:t>
            </a:r>
          </a:p>
          <a:p>
            <a:pPr algn="ctr"/>
            <a:r>
              <a:rPr lang="sr-Cyrl-RS" sz="2400" i="1" dirty="0" smtClean="0">
                <a:solidFill>
                  <a:schemeClr val="tx1"/>
                </a:solidFill>
              </a:rPr>
              <a:t>3. </a:t>
            </a:r>
            <a:r>
              <a:rPr lang="sr-Cyrl-RS" sz="2400" dirty="0" smtClean="0">
                <a:solidFill>
                  <a:schemeClr val="tx1"/>
                </a:solidFill>
              </a:rPr>
              <a:t>Какву улогу у бајци имају биљни и животињски свет?</a:t>
            </a:r>
            <a:endParaRPr lang="sr-Cyrl-RS" sz="2400" i="1" dirty="0" smtClean="0">
              <a:solidFill>
                <a:schemeClr val="tx1"/>
              </a:solidFill>
            </a:endParaRPr>
          </a:p>
          <a:p>
            <a:pPr algn="ctr"/>
            <a:r>
              <a:rPr lang="sr-Cyrl-RS" sz="2400" dirty="0">
                <a:solidFill>
                  <a:schemeClr val="tx1"/>
                </a:solidFill>
              </a:rPr>
              <a:t>4</a:t>
            </a:r>
            <a:r>
              <a:rPr lang="sr-Cyrl-RS" sz="2400" dirty="0" smtClean="0">
                <a:solidFill>
                  <a:schemeClr val="tx1"/>
                </a:solidFill>
              </a:rPr>
              <a:t>. Наведите основне поруке ове бајке.</a:t>
            </a:r>
            <a:endParaRPr lang="sr-Latn-RS" sz="2400" dirty="0">
              <a:solidFill>
                <a:schemeClr val="tx1"/>
              </a:solidFill>
            </a:endParaRPr>
          </a:p>
        </p:txBody>
      </p:sp>
    </p:spTree>
    <p:extLst>
      <p:ext uri="{BB962C8B-B14F-4D97-AF65-F5344CB8AC3E}">
        <p14:creationId xmlns:p14="http://schemas.microsoft.com/office/powerpoint/2010/main" val="2898340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0"/>
            <a:ext cx="7975601" cy="3840163"/>
          </a:xfrm>
        </p:spPr>
        <p:txBody>
          <a:bodyPr>
            <a:normAutofit/>
          </a:bodyPr>
          <a:lstStyle/>
          <a:p>
            <a:r>
              <a:rPr lang="sr-Cyrl-RS" dirty="0" smtClean="0"/>
              <a:t>Након што свака група одради задатке, на сајт ћемо поставити документ са најбољим одговорима, како би анализа бајке била доступна свим студентима. И овај задатак се бодује! Задатке шаљите на адресу: </a:t>
            </a:r>
            <a:r>
              <a:rPr lang="sr-Cyrl-RS" dirty="0" smtClean="0">
                <a:hlinkClick r:id="rId2"/>
              </a:rPr>
              <a:t>ј</a:t>
            </a:r>
            <a:r>
              <a:rPr lang="en-US" dirty="0" smtClean="0">
                <a:hlinkClick r:id="rId2"/>
              </a:rPr>
              <a:t>elena.kukic07@gmail.com</a:t>
            </a:r>
            <a:r>
              <a:rPr lang="en-US" dirty="0" smtClean="0"/>
              <a:t> </a:t>
            </a:r>
            <a:r>
              <a:rPr lang="sr-Cyrl-RS" dirty="0" smtClean="0"/>
              <a:t>до </a:t>
            </a:r>
            <a:r>
              <a:rPr lang="sr-Cyrl-RS" b="1" dirty="0" smtClean="0"/>
              <a:t>29. марта! </a:t>
            </a:r>
          </a:p>
          <a:p>
            <a:endParaRPr lang="sr-Cyrl-RS" b="1" dirty="0"/>
          </a:p>
          <a:p>
            <a:r>
              <a:rPr lang="sr-Cyrl-RS" b="1" dirty="0" smtClean="0"/>
              <a:t>Срећан рад! </a:t>
            </a:r>
          </a:p>
          <a:p>
            <a:endParaRPr lang="sr-Latn-RS" b="1" dirty="0"/>
          </a:p>
        </p:txBody>
      </p:sp>
    </p:spTree>
    <p:extLst>
      <p:ext uri="{BB962C8B-B14F-4D97-AF65-F5344CB8AC3E}">
        <p14:creationId xmlns:p14="http://schemas.microsoft.com/office/powerpoint/2010/main" val="386460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51702"/>
            <a:ext cx="9119419" cy="4525963"/>
          </a:xfrm>
        </p:spPr>
        <p:txBody>
          <a:bodyPr>
            <a:normAutofit lnSpcReduction="10000"/>
          </a:bodyPr>
          <a:lstStyle/>
          <a:p>
            <a:pPr algn="just"/>
            <a:r>
              <a:rPr lang="sr-Cyrl-RS" dirty="0" smtClean="0"/>
              <a:t>Ханс Кристијан Андерсен (</a:t>
            </a:r>
            <a:r>
              <a:rPr lang="en-US" dirty="0" smtClean="0"/>
              <a:t>Hans Christian Andersen</a:t>
            </a:r>
            <a:r>
              <a:rPr lang="sr-Cyrl-RS" dirty="0" smtClean="0"/>
              <a:t>) рођен је у Оденсеу у Данској, а умро је у Копенхагену. Отац му је био обућар, а мајка праља. У једанаестој години остао је без оца од ког је наследио сањалачки дух и склоност за уметничко стварање, посредством бајки из </a:t>
            </a:r>
            <a:r>
              <a:rPr lang="sr-Cyrl-RS" i="1" dirty="0" smtClean="0"/>
              <a:t>Хиљаду и једне ноћи</a:t>
            </a:r>
            <a:r>
              <a:rPr lang="sr-Cyrl-RS" dirty="0" smtClean="0"/>
              <a:t>. Мајка је желела да јој син изучи кројачки занат, али је он одлучио да верује у своју срећну звезду, стога је напустио родни град  са само тринаест галира уштеђевине у џепу. Обећао је мајци да ће у великом граду постати познат, баш као и други велики уметници тог времена, који су се отргли од беде и очаја. </a:t>
            </a:r>
          </a:p>
          <a:p>
            <a:pPr algn="just"/>
            <a:r>
              <a:rPr lang="sr-Cyrl-RS" dirty="0" smtClean="0"/>
              <a:t>О згодама из свог бурног живота, Андерсен је писао у аутобиографији </a:t>
            </a:r>
            <a:r>
              <a:rPr lang="sr-Cyrl-RS" i="1" dirty="0" smtClean="0"/>
              <a:t>Бајка мог живота</a:t>
            </a:r>
            <a:r>
              <a:rPr lang="sr-Cyrl-RS" dirty="0" smtClean="0"/>
              <a:t>.</a:t>
            </a:r>
            <a:endParaRPr lang="sr-Latn-R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52400"/>
            <a:ext cx="4876800" cy="2162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2361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75" y="0"/>
            <a:ext cx="3955026" cy="6858000"/>
          </a:xfrm>
        </p:spPr>
        <p:txBody>
          <a:bodyPr>
            <a:normAutofit/>
          </a:bodyPr>
          <a:lstStyle/>
          <a:p>
            <a:pPr algn="just"/>
            <a:r>
              <a:rPr lang="sr-Cyrl-RS" dirty="0" smtClean="0"/>
              <a:t>У великом граду, будући славни писац се прво окушао као глумац, потом као играч, певач, забављач, међутим, безуспешно.  Ови позиви нису му обезбедили ни егзистенцију, ни славу о којој је непрестано маштао, стога се Андерсен окренуо писању. У писању проналази сатисфакцију за све неуспехе и разочарања, али и начин за остварење својих животних идеала.</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592" y="63338"/>
            <a:ext cx="5116408" cy="6794662"/>
          </a:xfrm>
          <a:prstGeom prst="rect">
            <a:avLst/>
          </a:prstGeom>
          <a:ln w="57150">
            <a:solidFill>
              <a:schemeClr val="tx1">
                <a:lumMod val="50000"/>
                <a:lumOff val="50000"/>
              </a:schemeClr>
            </a:solidFill>
          </a:ln>
        </p:spPr>
      </p:pic>
    </p:spTree>
    <p:extLst>
      <p:ext uri="{BB962C8B-B14F-4D97-AF65-F5344CB8AC3E}">
        <p14:creationId xmlns:p14="http://schemas.microsoft.com/office/powerpoint/2010/main" val="2571499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484533" cy="3755496"/>
          </a:xfrm>
        </p:spPr>
        <p:txBody>
          <a:bodyPr/>
          <a:lstStyle/>
          <a:p>
            <a:r>
              <a:rPr lang="sr-Cyrl-RS" dirty="0"/>
              <a:t>Бајке и приче објављивао је у периоду од 1835. до 1872. године.</a:t>
            </a:r>
          </a:p>
          <a:p>
            <a:r>
              <a:rPr lang="sr-Cyrl-RS" dirty="0"/>
              <a:t>Написао је више од 150 бајки и оне су преведене на преко 60 светских језика</a:t>
            </a:r>
          </a:p>
          <a:p>
            <a:r>
              <a:rPr lang="sr-Cyrl-RS" dirty="0"/>
              <a:t>Писао је и романе, путописе, драме, поезију....</a:t>
            </a:r>
          </a:p>
          <a:p>
            <a:endParaRPr lang="sr-Latn-RS" dirty="0"/>
          </a:p>
        </p:txBody>
      </p:sp>
      <p:sp>
        <p:nvSpPr>
          <p:cNvPr id="5" name="Horizontal Scroll 4"/>
          <p:cNvSpPr/>
          <p:nvPr/>
        </p:nvSpPr>
        <p:spPr>
          <a:xfrm>
            <a:off x="838200" y="3124200"/>
            <a:ext cx="7467600" cy="3352800"/>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sz="2400" dirty="0" smtClean="0"/>
              <a:t>* Инспирацију за своје приче Андерсен је налазио у свакодневним догађајима и обичним детаљима и стварима, а јунаке у свету флоре и фауне. Говорио је како је свет препун  свакојаких чудеса на која смо се толико навикли да их називамо „свагдањим стварима“.</a:t>
            </a:r>
            <a:endParaRPr lang="sr-Latn-RS" sz="2400" dirty="0"/>
          </a:p>
        </p:txBody>
      </p:sp>
    </p:spTree>
    <p:extLst>
      <p:ext uri="{BB962C8B-B14F-4D97-AF65-F5344CB8AC3E}">
        <p14:creationId xmlns:p14="http://schemas.microsoft.com/office/powerpoint/2010/main" val="83383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7408333" cy="3450696"/>
          </a:xfrm>
        </p:spPr>
        <p:txBody>
          <a:bodyPr/>
          <a:lstStyle/>
          <a:p>
            <a:pPr algn="just">
              <a:buNone/>
            </a:pPr>
            <a:endParaRPr lang="sr-Cyrl-RS" dirty="0"/>
          </a:p>
          <a:p>
            <a:endParaRPr lang="sr-Latn-RS" dirty="0"/>
          </a:p>
        </p:txBody>
      </p:sp>
      <p:sp>
        <p:nvSpPr>
          <p:cNvPr id="4" name="Snip Same Side Corner Rectangle 3"/>
          <p:cNvSpPr/>
          <p:nvPr/>
        </p:nvSpPr>
        <p:spPr>
          <a:xfrm>
            <a:off x="304800" y="100093"/>
            <a:ext cx="5638800" cy="294790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sz="2400" dirty="0" smtClean="0"/>
              <a:t>Дела:</a:t>
            </a:r>
          </a:p>
          <a:p>
            <a:r>
              <a:rPr lang="sr-Cyrl-RS" sz="2400" i="1" dirty="0" smtClean="0"/>
              <a:t>Импровизатор</a:t>
            </a:r>
            <a:r>
              <a:rPr lang="sr-Cyrl-RS" sz="2400" dirty="0"/>
              <a:t>, </a:t>
            </a:r>
            <a:r>
              <a:rPr lang="sr-Cyrl-RS" sz="2400" i="1" dirty="0"/>
              <a:t>О.Т.</a:t>
            </a:r>
            <a:r>
              <a:rPr lang="sr-Cyrl-RS" sz="2400" dirty="0"/>
              <a:t>, </a:t>
            </a:r>
            <a:r>
              <a:rPr lang="sr-Cyrl-RS" sz="2400" i="1" dirty="0"/>
              <a:t>Само виолиниста</a:t>
            </a:r>
            <a:r>
              <a:rPr lang="sr-Cyrl-RS" sz="2400" dirty="0"/>
              <a:t> (романи)</a:t>
            </a:r>
          </a:p>
          <a:p>
            <a:r>
              <a:rPr lang="sr-Cyrl-RS" sz="2400" i="1" dirty="0"/>
              <a:t>Бајке испричане деци</a:t>
            </a:r>
          </a:p>
          <a:p>
            <a:r>
              <a:rPr lang="sr-Latn-RS" sz="2400" dirty="0"/>
              <a:t> </a:t>
            </a:r>
            <a:r>
              <a:rPr lang="sr-Cyrl-RS" sz="2400" i="1" dirty="0"/>
              <a:t>Нове бајке</a:t>
            </a:r>
          </a:p>
          <a:p>
            <a:r>
              <a:rPr lang="sr-Latn-RS" sz="2400" dirty="0"/>
              <a:t> </a:t>
            </a:r>
            <a:r>
              <a:rPr lang="sr-Cyrl-RS" sz="2400" i="1" dirty="0"/>
              <a:t>Приче</a:t>
            </a:r>
          </a:p>
          <a:p>
            <a:r>
              <a:rPr lang="sr-Latn-RS" sz="2400" dirty="0"/>
              <a:t> </a:t>
            </a:r>
            <a:r>
              <a:rPr lang="sr-Cyrl-RS" sz="2400" i="1" dirty="0"/>
              <a:t>Бајке и приче</a:t>
            </a:r>
            <a:endParaRPr lang="sr-Cyrl-RS" sz="24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524000"/>
            <a:ext cx="2366962" cy="3047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76600"/>
            <a:ext cx="2461005" cy="3429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7741" y="3353987"/>
            <a:ext cx="2482955" cy="327422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1512" y="100093"/>
            <a:ext cx="1917278" cy="317650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3704" y="4740470"/>
            <a:ext cx="1403222" cy="1887743"/>
          </a:xfrm>
          <a:prstGeom prst="rect">
            <a:avLst/>
          </a:prstGeom>
        </p:spPr>
      </p:pic>
    </p:spTree>
    <p:extLst>
      <p:ext uri="{BB962C8B-B14F-4D97-AF65-F5344CB8AC3E}">
        <p14:creationId xmlns:p14="http://schemas.microsoft.com/office/powerpoint/2010/main" val="2581153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00200"/>
            <a:ext cx="5867400" cy="5257800"/>
          </a:xfrm>
        </p:spPr>
        <p:txBody>
          <a:bodyPr>
            <a:normAutofit fontScale="92500" lnSpcReduction="10000"/>
          </a:bodyPr>
          <a:lstStyle/>
          <a:p>
            <a:pPr algn="just"/>
            <a:r>
              <a:rPr lang="sr-Cyrl-RS" dirty="0" smtClean="0"/>
              <a:t>Поред личног афинитета за моделе фантастичне садржине, на Андерсеново опредељење да се посвети писању бајки, утицали су и књижевна клима и уметнички укус времена у коме је живео и стварао. Карактер немачког романтизма који се буни против рационализма претходне епохе (класицизма), био је нарочито подстицајан за онај део Андерсенове личности која га је чинила чудаком, особењаком и изузетно емотивном личношћу. Његова природа се испољавала у необичном понашању, а расположење је осциловало од једне крајности до друге. Таква природа лакше се исказивала у бајци, него у роману.</a:t>
            </a:r>
            <a:endParaRPr lang="sr-Latn-RS" dirty="0"/>
          </a:p>
        </p:txBody>
      </p:sp>
      <p:sp>
        <p:nvSpPr>
          <p:cNvPr id="3" name="Title 2"/>
          <p:cNvSpPr>
            <a:spLocks noGrp="1"/>
          </p:cNvSpPr>
          <p:nvPr>
            <p:ph type="title"/>
          </p:nvPr>
        </p:nvSpPr>
        <p:spPr/>
        <p:txBody>
          <a:bodyPr>
            <a:normAutofit fontScale="90000"/>
          </a:bodyPr>
          <a:lstStyle/>
          <a:p>
            <a:r>
              <a:rPr lang="sr-Cyrl-RS" dirty="0" smtClean="0"/>
              <a:t>Зашто се Андерсен посветио писању бајки?</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133600"/>
            <a:ext cx="2992699"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1988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590800" y="5067915"/>
            <a:ext cx="6705600" cy="1905000"/>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rgbClr val="FF0000"/>
                </a:solidFill>
              </a:rPr>
              <a:t>„Ништа не смета што се неко родио у пачјем гнезду, само кад се излегао из лабуђег јајета“.</a:t>
            </a:r>
          </a:p>
          <a:p>
            <a:pPr algn="ctr"/>
            <a:r>
              <a:rPr lang="sr-Cyrl-RS" dirty="0" smtClean="0">
                <a:solidFill>
                  <a:srgbClr val="FF0000"/>
                </a:solidFill>
              </a:rPr>
              <a:t>Ханс Кристијан Андерсен </a:t>
            </a:r>
          </a:p>
          <a:p>
            <a:pPr algn="ctr"/>
            <a:r>
              <a:rPr lang="sr-Cyrl-RS" dirty="0" smtClean="0">
                <a:solidFill>
                  <a:srgbClr val="FF0000"/>
                </a:solidFill>
              </a:rPr>
              <a:t>1842. након што је постао редовни професор и човек од општег угледа</a:t>
            </a:r>
            <a:endParaRPr lang="sr-Latn-RS"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709" y="2972147"/>
            <a:ext cx="3330677" cy="23169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457200" y="533400"/>
            <a:ext cx="3886200" cy="2708434"/>
          </a:xfrm>
          <a:prstGeom prst="rect">
            <a:avLst/>
          </a:prstGeom>
          <a:noFill/>
        </p:spPr>
        <p:txBody>
          <a:bodyPr wrap="square" rtlCol="0">
            <a:spAutoFit/>
          </a:bodyPr>
          <a:lstStyle/>
          <a:p>
            <a:pPr marL="285750" indent="-285750">
              <a:buFont typeface="Arial" charset="0"/>
              <a:buChar char="•"/>
            </a:pPr>
            <a:r>
              <a:rPr lang="sr-Cyrl-RS" dirty="0" smtClean="0"/>
              <a:t>Неке од најпознатијих бајки Ханса Кристијана Андерсена су </a:t>
            </a:r>
            <a:r>
              <a:rPr lang="sr-Cyrl-RS" sz="2000" b="1" i="1" dirty="0" smtClean="0"/>
              <a:t>Царево ново одело, Мала сирена, Снежна краљица, Ружно паче, Палчица, Славуј</a:t>
            </a:r>
            <a:r>
              <a:rPr lang="sr-Cyrl-RS" dirty="0" smtClean="0"/>
              <a:t> итд. Његове приче инспирисале су многе позоришне комаде, балете, анимиране филмове...</a:t>
            </a:r>
          </a:p>
          <a:p>
            <a:endParaRPr lang="sr-Cyrl-R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959856"/>
            <a:ext cx="3707189" cy="2316993"/>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533400"/>
            <a:ext cx="3823698" cy="2126932"/>
          </a:xfrm>
          <a:prstGeom prst="rect">
            <a:avLst/>
          </a:prstGeom>
          <a:ln>
            <a:noFill/>
          </a:ln>
          <a:effectLst>
            <a:softEdge rad="112500"/>
          </a:effectLst>
        </p:spPr>
      </p:pic>
    </p:spTree>
    <p:extLst>
      <p:ext uri="{BB962C8B-B14F-4D97-AF65-F5344CB8AC3E}">
        <p14:creationId xmlns:p14="http://schemas.microsoft.com/office/powerpoint/2010/main" val="4023828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1073</TotalTime>
  <Words>2707</Words>
  <Application>Microsoft Office PowerPoint</Application>
  <PresentationFormat>On-screen Show (4:3)</PresentationFormat>
  <Paragraphs>128</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Waveform</vt:lpstr>
      <vt:lpstr>Снежна краљица Ханс Кристијан Андерсен</vt:lpstr>
      <vt:lpstr>Ханс Кристијан Андерсен (1805 – 1875)</vt:lpstr>
      <vt:lpstr>PowerPoint Presentation</vt:lpstr>
      <vt:lpstr>PowerPoint Presentation</vt:lpstr>
      <vt:lpstr>PowerPoint Presentation</vt:lpstr>
      <vt:lpstr>PowerPoint Presentation</vt:lpstr>
      <vt:lpstr>PowerPoint Presentation</vt:lpstr>
      <vt:lpstr>Зашто се Андерсен посветио писању бајки?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Документ „Мала сирена“ налази се на сајту Школе, уколико желите да је прочитате у целости.</vt:lpstr>
      <vt:lpstr>Девојчица са шибицама</vt:lpstr>
      <vt:lpstr>Царево ново одело</vt:lpstr>
      <vt:lpstr>Снежна краљица Анализа бајке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Снежна краљица Ханс Кристијан Андерсен</dc:title>
  <dc:creator>Jelena Kukić</dc:creator>
  <cp:lastModifiedBy>Jelena Kukić</cp:lastModifiedBy>
  <cp:revision>52</cp:revision>
  <dcterms:created xsi:type="dcterms:W3CDTF">2006-08-16T00:00:00Z</dcterms:created>
  <dcterms:modified xsi:type="dcterms:W3CDTF">2021-03-23T15:14:07Z</dcterms:modified>
</cp:coreProperties>
</file>